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100000"/>
      </a:lnSpc>
      <a:spcBef>
        <a:spcPts val="2000"/>
      </a:spcBef>
      <a:spcAft>
        <a:spcPts val="0"/>
      </a:spcAft>
      <a:buClrTx/>
      <a:buSzTx/>
      <a:buFontTx/>
      <a:buNone/>
      <a:tabLst/>
      <a:defRPr b="0" baseline="0" cap="none" i="0" spc="0" strike="noStrike" sz="4000" u="none" kumimoji="0" normalizeH="0">
        <a:ln>
          <a:noFill/>
        </a:ln>
        <a:solidFill>
          <a:srgbClr val="FFFFFF"/>
        </a:solidFill>
        <a:effectLst/>
        <a:uFillTx/>
        <a:latin typeface="Optima"/>
        <a:ea typeface="Optima"/>
        <a:cs typeface="Optima"/>
        <a:sym typeface="Optima"/>
      </a:defRPr>
    </a:lvl1pPr>
    <a:lvl2pPr marL="0" marR="0" indent="457200" algn="l" defTabSz="2438338" rtl="0" fontAlgn="auto" latinLnBrk="0" hangingPunct="0">
      <a:lnSpc>
        <a:spcPct val="100000"/>
      </a:lnSpc>
      <a:spcBef>
        <a:spcPts val="2000"/>
      </a:spcBef>
      <a:spcAft>
        <a:spcPts val="0"/>
      </a:spcAft>
      <a:buClrTx/>
      <a:buSzTx/>
      <a:buFontTx/>
      <a:buNone/>
      <a:tabLst/>
      <a:defRPr b="0" baseline="0" cap="none" i="0" spc="0" strike="noStrike" sz="4000" u="none" kumimoji="0" normalizeH="0">
        <a:ln>
          <a:noFill/>
        </a:ln>
        <a:solidFill>
          <a:srgbClr val="FFFFFF"/>
        </a:solidFill>
        <a:effectLst/>
        <a:uFillTx/>
        <a:latin typeface="Optima"/>
        <a:ea typeface="Optima"/>
        <a:cs typeface="Optima"/>
        <a:sym typeface="Optima"/>
      </a:defRPr>
    </a:lvl2pPr>
    <a:lvl3pPr marL="0" marR="0" indent="914400" algn="l" defTabSz="2438338" rtl="0" fontAlgn="auto" latinLnBrk="0" hangingPunct="0">
      <a:lnSpc>
        <a:spcPct val="100000"/>
      </a:lnSpc>
      <a:spcBef>
        <a:spcPts val="2000"/>
      </a:spcBef>
      <a:spcAft>
        <a:spcPts val="0"/>
      </a:spcAft>
      <a:buClrTx/>
      <a:buSzTx/>
      <a:buFontTx/>
      <a:buNone/>
      <a:tabLst/>
      <a:defRPr b="0" baseline="0" cap="none" i="0" spc="0" strike="noStrike" sz="4000" u="none" kumimoji="0" normalizeH="0">
        <a:ln>
          <a:noFill/>
        </a:ln>
        <a:solidFill>
          <a:srgbClr val="FFFFFF"/>
        </a:solidFill>
        <a:effectLst/>
        <a:uFillTx/>
        <a:latin typeface="Optima"/>
        <a:ea typeface="Optima"/>
        <a:cs typeface="Optima"/>
        <a:sym typeface="Optima"/>
      </a:defRPr>
    </a:lvl3pPr>
    <a:lvl4pPr marL="0" marR="0" indent="1371600" algn="l" defTabSz="2438338" rtl="0" fontAlgn="auto" latinLnBrk="0" hangingPunct="0">
      <a:lnSpc>
        <a:spcPct val="100000"/>
      </a:lnSpc>
      <a:spcBef>
        <a:spcPts val="2000"/>
      </a:spcBef>
      <a:spcAft>
        <a:spcPts val="0"/>
      </a:spcAft>
      <a:buClrTx/>
      <a:buSzTx/>
      <a:buFontTx/>
      <a:buNone/>
      <a:tabLst/>
      <a:defRPr b="0" baseline="0" cap="none" i="0" spc="0" strike="noStrike" sz="4000" u="none" kumimoji="0" normalizeH="0">
        <a:ln>
          <a:noFill/>
        </a:ln>
        <a:solidFill>
          <a:srgbClr val="FFFFFF"/>
        </a:solidFill>
        <a:effectLst/>
        <a:uFillTx/>
        <a:latin typeface="Optima"/>
        <a:ea typeface="Optima"/>
        <a:cs typeface="Optima"/>
        <a:sym typeface="Optima"/>
      </a:defRPr>
    </a:lvl4pPr>
    <a:lvl5pPr marL="0" marR="0" indent="1828800" algn="l" defTabSz="2438338" rtl="0" fontAlgn="auto" latinLnBrk="0" hangingPunct="0">
      <a:lnSpc>
        <a:spcPct val="100000"/>
      </a:lnSpc>
      <a:spcBef>
        <a:spcPts val="2000"/>
      </a:spcBef>
      <a:spcAft>
        <a:spcPts val="0"/>
      </a:spcAft>
      <a:buClrTx/>
      <a:buSzTx/>
      <a:buFontTx/>
      <a:buNone/>
      <a:tabLst/>
      <a:defRPr b="0" baseline="0" cap="none" i="0" spc="0" strike="noStrike" sz="4000" u="none" kumimoji="0" normalizeH="0">
        <a:ln>
          <a:noFill/>
        </a:ln>
        <a:solidFill>
          <a:srgbClr val="FFFFFF"/>
        </a:solidFill>
        <a:effectLst/>
        <a:uFillTx/>
        <a:latin typeface="Optima"/>
        <a:ea typeface="Optima"/>
        <a:cs typeface="Optima"/>
        <a:sym typeface="Optima"/>
      </a:defRPr>
    </a:lvl5pPr>
    <a:lvl6pPr marL="0" marR="0" indent="2286000" algn="l" defTabSz="2438338" rtl="0" fontAlgn="auto" latinLnBrk="0" hangingPunct="0">
      <a:lnSpc>
        <a:spcPct val="100000"/>
      </a:lnSpc>
      <a:spcBef>
        <a:spcPts val="2000"/>
      </a:spcBef>
      <a:spcAft>
        <a:spcPts val="0"/>
      </a:spcAft>
      <a:buClrTx/>
      <a:buSzTx/>
      <a:buFontTx/>
      <a:buNone/>
      <a:tabLst/>
      <a:defRPr b="0" baseline="0" cap="none" i="0" spc="0" strike="noStrike" sz="4000" u="none" kumimoji="0" normalizeH="0">
        <a:ln>
          <a:noFill/>
        </a:ln>
        <a:solidFill>
          <a:srgbClr val="FFFFFF"/>
        </a:solidFill>
        <a:effectLst/>
        <a:uFillTx/>
        <a:latin typeface="Optima"/>
        <a:ea typeface="Optima"/>
        <a:cs typeface="Optima"/>
        <a:sym typeface="Optima"/>
      </a:defRPr>
    </a:lvl6pPr>
    <a:lvl7pPr marL="0" marR="0" indent="2743200" algn="l" defTabSz="2438338" rtl="0" fontAlgn="auto" latinLnBrk="0" hangingPunct="0">
      <a:lnSpc>
        <a:spcPct val="100000"/>
      </a:lnSpc>
      <a:spcBef>
        <a:spcPts val="2000"/>
      </a:spcBef>
      <a:spcAft>
        <a:spcPts val="0"/>
      </a:spcAft>
      <a:buClrTx/>
      <a:buSzTx/>
      <a:buFontTx/>
      <a:buNone/>
      <a:tabLst/>
      <a:defRPr b="0" baseline="0" cap="none" i="0" spc="0" strike="noStrike" sz="4000" u="none" kumimoji="0" normalizeH="0">
        <a:ln>
          <a:noFill/>
        </a:ln>
        <a:solidFill>
          <a:srgbClr val="FFFFFF"/>
        </a:solidFill>
        <a:effectLst/>
        <a:uFillTx/>
        <a:latin typeface="Optima"/>
        <a:ea typeface="Optima"/>
        <a:cs typeface="Optima"/>
        <a:sym typeface="Optima"/>
      </a:defRPr>
    </a:lvl7pPr>
    <a:lvl8pPr marL="0" marR="0" indent="3200400" algn="l" defTabSz="2438338" rtl="0" fontAlgn="auto" latinLnBrk="0" hangingPunct="0">
      <a:lnSpc>
        <a:spcPct val="100000"/>
      </a:lnSpc>
      <a:spcBef>
        <a:spcPts val="2000"/>
      </a:spcBef>
      <a:spcAft>
        <a:spcPts val="0"/>
      </a:spcAft>
      <a:buClrTx/>
      <a:buSzTx/>
      <a:buFontTx/>
      <a:buNone/>
      <a:tabLst/>
      <a:defRPr b="0" baseline="0" cap="none" i="0" spc="0" strike="noStrike" sz="4000" u="none" kumimoji="0" normalizeH="0">
        <a:ln>
          <a:noFill/>
        </a:ln>
        <a:solidFill>
          <a:srgbClr val="FFFFFF"/>
        </a:solidFill>
        <a:effectLst/>
        <a:uFillTx/>
        <a:latin typeface="Optima"/>
        <a:ea typeface="Optima"/>
        <a:cs typeface="Optima"/>
        <a:sym typeface="Optima"/>
      </a:defRPr>
    </a:lvl8pPr>
    <a:lvl9pPr marL="0" marR="0" indent="3657600" algn="l" defTabSz="2438338" rtl="0" fontAlgn="auto" latinLnBrk="0" hangingPunct="0">
      <a:lnSpc>
        <a:spcPct val="100000"/>
      </a:lnSpc>
      <a:spcBef>
        <a:spcPts val="2000"/>
      </a:spcBef>
      <a:spcAft>
        <a:spcPts val="0"/>
      </a:spcAft>
      <a:buClrTx/>
      <a:buSzTx/>
      <a:buFontTx/>
      <a:buNone/>
      <a:tabLst/>
      <a:defRPr b="0" baseline="0" cap="none" i="0" spc="0" strike="noStrike" sz="4000" u="none" kumimoji="0" normalizeH="0">
        <a:ln>
          <a:noFill/>
        </a:ln>
        <a:solidFill>
          <a:srgbClr val="FFFFFF"/>
        </a:solidFill>
        <a:effectLst/>
        <a:uFillTx/>
        <a:latin typeface="Optima"/>
        <a:ea typeface="Optima"/>
        <a:cs typeface="Optima"/>
        <a:sym typeface="Optim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Regular"/>
          <a:ea typeface="Avenir Next Regular"/>
          <a:cs typeface="Avenir Next Regular"/>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381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Row>
  </a:tblStyle>
  <a:tblStyle styleId="{C7B018BB-80A7-4F77-B60F-C8B233D01FF8}" styleName="">
    <a:tblBg/>
    <a:wholeTbl>
      <a:tcTxStyle b="off" i="off">
        <a:font>
          <a:latin typeface="Avenir Next Regular"/>
          <a:ea typeface="Avenir Next Regular"/>
          <a:cs typeface="Avenir Next Regular"/>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ff" i="off">
        <a:font>
          <a:latin typeface="Avenir Next Regular"/>
          <a:ea typeface="Avenir Next Regular"/>
          <a:cs typeface="Avenir Next Regular"/>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1">
              <a:satOff val="-1029"/>
              <a:lumOff val="-15629"/>
            </a:schemeClr>
          </a:solidFill>
        </a:fill>
      </a:tcStyle>
    </a:firstRow>
  </a:tblStyle>
  <a:tblStyle styleId="{EEE7283C-3CF3-47DC-8721-378D4A62B228}" styleName="">
    <a:tblBg/>
    <a:wholeTbl>
      <a:tcTxStyle b="off" i="off">
        <a:font>
          <a:latin typeface="Avenir Next Regular"/>
          <a:ea typeface="Avenir Next Regular"/>
          <a:cs typeface="Avenir Next Regular"/>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2">
              <a:hueOff val="-168224"/>
              <a:satOff val="18883"/>
              <a:lumOff val="-31844"/>
            </a:schemeClr>
          </a:solidFill>
        </a:fill>
      </a:tcStyle>
    </a:firstCol>
    <a:lastRow>
      <a:tcTxStyle b="off" i="off">
        <a:font>
          <a:latin typeface="Avenir Next Regular"/>
          <a:ea typeface="Avenir Next Regular"/>
          <a:cs typeface="Avenir Next Regular"/>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chemeClr val="accent2">
                  <a:hueOff val="-168224"/>
                  <a:satOff val="18883"/>
                  <a:lumOff val="-31844"/>
                </a:schemeClr>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00DBBE"/>
          </a:solidFill>
        </a:fill>
      </a:tcStyle>
    </a:firstRow>
  </a:tblStyle>
  <a:tblStyle styleId="{CF821DB8-F4EB-4A41-A1BA-3FCAFE7338EE}" styleName="">
    <a:tblBg/>
    <a:wholeTbl>
      <a:tcTxStyle b="off" i="off">
        <a:font>
          <a:latin typeface="Avenir Next Regular"/>
          <a:ea typeface="Avenir Next Regular"/>
          <a:cs typeface="Avenir Next Regular"/>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wholeTbl>
    <a:band2H>
      <a:tcTxStyle b="def" i="def"/>
      <a:tcStyle>
        <a:tcBdr/>
        <a:fill>
          <a:solidFill>
            <a:srgbClr val="FFFB00"/>
          </a:solidFill>
        </a:fill>
      </a:tcStyle>
    </a:band2H>
    <a:firstCol>
      <a:tcTxStyle b="on" i="off">
        <a:font>
          <a:latin typeface="Avenir Next Demi Bold"/>
          <a:ea typeface="Avenir Next Demi Bold"/>
          <a:cs typeface="Avenir Next Demi 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410732"/>
            </a:schemeClr>
          </a:solidFill>
        </a:fill>
      </a:tcStyle>
    </a:firstCol>
    <a:lastRow>
      <a:tcTxStyle b="on" i="off">
        <a:font>
          <a:latin typeface="Avenir Next Demi Bold"/>
          <a:ea typeface="Avenir Next Demi Bold"/>
          <a:cs typeface="Avenir Next Demi 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38100" cap="flat">
              <a:solidFill>
                <a:schemeClr val="accent4">
                  <a:hueOff val="-410732"/>
                </a:schemeClr>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lastRow>
    <a:firstRow>
      <a:tcTxStyle b="on" i="off">
        <a:font>
          <a:latin typeface="Avenir Next Demi Bold"/>
          <a:ea typeface="Avenir Next Demi Bold"/>
          <a:cs typeface="Avenir Next Demi 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737021"/>
            </a:schemeClr>
          </a:solidFill>
        </a:fill>
      </a:tcStyle>
    </a:firstRow>
  </a:tblStyle>
  <a:tblStyle styleId="{33BA23B1-9221-436E-865A-0063620EA4FD}" styleName="">
    <a:tblBg/>
    <a:wholeTbl>
      <a:tcTxStyle b="off" i="off">
        <a:font>
          <a:latin typeface="Avenir Next Regular"/>
          <a:ea typeface="Avenir Next Regular"/>
          <a:cs typeface="Avenir Next Regular"/>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DF9DFE"/>
          </a:solidFill>
        </a:fill>
      </a:tcStyle>
    </a:band2H>
    <a:firstCol>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hueOff val="114748"/>
              <a:satOff val="1446"/>
              <a:lumOff val="-8963"/>
            </a:schemeClr>
          </a:solidFill>
        </a:fill>
      </a:tcStyle>
    </a:firstCol>
    <a:la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chemeClr val="accent6">
                  <a:hueOff val="114748"/>
                  <a:satOff val="1446"/>
                  <a:lumOff val="-8963"/>
                </a:schemeClr>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satOff val="-21357"/>
              <a:lumOff val="-20662"/>
            </a:schemeClr>
          </a:solidFill>
        </a:fill>
      </a:tcStyle>
    </a:firstRow>
  </a:tblStyle>
  <a:tblStyle styleId="{2708684C-4D16-4618-839F-0558EEFCDFE6}" styleName="">
    <a:tblBg/>
    <a:wholeTbl>
      <a:tcTxStyle b="off" i="off">
        <a:font>
          <a:latin typeface="Avenir Next Regular"/>
          <a:ea typeface="Avenir Next Regular"/>
          <a:cs typeface="Avenir Next Regular"/>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Avenir Next Demi Bold"/>
          <a:ea typeface="Avenir Next Demi Bold"/>
          <a:cs typeface="Avenir Next Demi 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Présentation en 3 temps</a:t>
            </a:r>
          </a:p>
          <a:p>
            <a:pPr/>
            <a:r>
              <a:t>Slide numérotées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Les clients B2B ont été écartés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Rappel: </a:t>
            </a:r>
          </a:p>
          <a:p>
            <a:pPr/>
            <a:r>
              <a:t>Les clients B2B sont écartés de l’étude sur les corrélations. </a:t>
            </a:r>
          </a:p>
          <a:p>
            <a:pPr/>
            <a:r>
              <a:t>Les femmes comme les hommes préfèrent majoritairement la catégorie 0.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Les clients de moins de 55 ans génèrent plus de CA. </a:t>
            </a:r>
          </a:p>
          <a:p>
            <a:pPr/>
            <a:r>
              <a:t>Globalement le montant des achats baisse avec l’âge.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La fréquence des achats baisse légèrement avec l’âge. </a:t>
            </a:r>
          </a:p>
          <a:p>
            <a:pPr/>
            <a:r>
              <a:t>Les clients de - 35 ans ont une fréquence supérieure aux autres.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r>
              <a:t>Le panier moyen baisse avec l’âge. </a:t>
            </a:r>
          </a:p>
          <a:p>
            <a:pPr/>
            <a:r>
              <a:t>Les - 35 ans ont un panier moyen nettement supérieur aux autres catégories d’âge.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Le nombre d’articles achetés est relativement constant avec l’âge. </a:t>
            </a:r>
          </a:p>
          <a:p>
            <a:pPr/>
            <a:r>
              <a:t>Les 35-55 ans achètent le plus d’articles, mais:</a:t>
            </a:r>
          </a:p>
          <a:p>
            <a:pPr/>
            <a:r>
              <a:t> - ils ont une fréquence faible d’achat —&gt; ils groupent les achats</a:t>
            </a:r>
          </a:p>
          <a:p>
            <a:pPr/>
            <a:r>
              <a:t> - ils ont un panier moyen plus faible —&gt; ils privilégient les articles peu chers</a:t>
            </a:r>
          </a:p>
          <a:p>
            <a:pPr/>
            <a:r>
              <a:t>Les - 35 ans achètent moins d’articles, mais:</a:t>
            </a:r>
          </a:p>
          <a:p>
            <a:pPr/>
            <a:r>
              <a:t> - ils ont une fréquence d’achat élevées —&gt; achat unitaire</a:t>
            </a:r>
          </a:p>
          <a:p>
            <a:pPr/>
            <a:r>
              <a:t> - ils ont un panier moyen élevé —&gt; ils achètent des articles plus chers.</a:t>
            </a:r>
          </a:p>
          <a:p>
            <a:pPr/>
            <a:b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r>
              <a:t>La catégorie 2 est la préférée des - 35 ans, mais ils délaissent la catégorie 0</a:t>
            </a:r>
          </a:p>
          <a:p>
            <a:pPr/>
            <a:r>
              <a:t>La catégorie 1 est assez universelle.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marL="251459" indent="-251459">
              <a:buSzPct val="100000"/>
              <a:buChar char="-"/>
            </a:pPr>
            <a:r>
              <a:t>Si l’idée c’est d’accroître le CA (on voit qu’il stagne)…. </a:t>
            </a:r>
          </a:p>
          <a:p>
            <a:pPr marL="251459" indent="-251459">
              <a:buSzPct val="100000"/>
              <a:buChar char="-"/>
            </a:pPr>
            <a:r>
              <a:t>35 ans panier moyen ++</a:t>
            </a:r>
          </a:p>
          <a:p>
            <a:pPr marL="251459" indent="-251459">
              <a:buSzPct val="100000"/>
              <a:buChar char="-"/>
            </a:pPr>
            <a:r>
              <a:t>Catégorie 2 CA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Les clients B2B ont été écartés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CA constant, légère hausse après Décembre 2021. </a:t>
            </a:r>
          </a:p>
          <a:p>
            <a:pPr/>
            <a:r>
              <a:t>Cassure en 2021 (Achat massif des clients c_1609, c_6714, c_3454, c_4958), non reproduit en 2022… </a:t>
            </a:r>
          </a:p>
          <a:p>
            <a:pPr/>
            <a:r>
              <a:t>Catégorie 1 génère le plus de CA, catégorie 2 le moins</a:t>
            </a:r>
          </a:p>
          <a:p>
            <a:pPr/>
            <a:r>
              <a:t>Les hommes achètent un peu plus que les femmes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Nombre de client constant, moyenne/ mois ≈ 7100</a:t>
            </a:r>
          </a:p>
          <a:p>
            <a:pPr/>
            <a:r>
              <a:t>Légère augmentation en Octobre (Noël?)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Transactions=session (plusieurs articles achetés possible)</a:t>
            </a:r>
          </a:p>
          <a:p>
            <a:pPr/>
            <a:r>
              <a:t>Nombre de transactions constant, moyenne ≈ 29 000</a:t>
            </a:r>
          </a:p>
          <a:p>
            <a:pPr/>
            <a:r>
              <a:t>Légère augmentation en Janvier et en Décembre</a:t>
            </a:r>
          </a:p>
          <a:p>
            <a:pPr/>
            <a:r>
              <a:t>Nb max sessions/ jour = 27</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Nombre de ventes constant, moyenne/ mois ≈ 57 000</a:t>
            </a:r>
          </a:p>
          <a:p>
            <a:pPr/>
            <a:r>
              <a:t>Moins de sessions en Septembre mais plus d’achats —&gt; rentrée des classes? </a:t>
            </a:r>
          </a:p>
          <a:p>
            <a:pPr/>
            <a:r>
              <a:t>Plus de session en Octobre mais moins d’achat —&gt; achat unitaire?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Les plus vendus catégorie 1</a:t>
            </a:r>
          </a:p>
          <a:p>
            <a:pPr/>
            <a:r>
              <a:t>Le plus de CA catégorie 2 en tête</a:t>
            </a:r>
          </a:p>
          <a:p>
            <a:pPr/>
            <a:r>
              <a:t>4 clients se démarquent, ce sont sûrement des clients BtoB. Ils seront écartés de l’étude des corrélations puisqu’ils représentent plusieurs catégories de personnes.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Choix de montrer les articles vendus moins de 10 fois: </a:t>
            </a:r>
          </a:p>
          <a:p>
            <a:pPr/>
            <a:r>
              <a:t>	18 articles vendus une seule fois</a:t>
            </a:r>
          </a:p>
          <a:p>
            <a:pPr/>
            <a:r>
              <a:t>	26 deux fois… etc</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La catégorie 0 est la plus achetée, mais c’est la catégorie 1 qui génère le plus de CA</a:t>
            </a:r>
          </a:p>
          <a:p>
            <a:pPr/>
            <a:r>
              <a:t>Catégorie deux = faible volume de vente mais près d 1/4 du CA</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r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eur et date"/>
          <p:cNvSpPr txBox="1"/>
          <p:nvPr>
            <p:ph type="body" sz="quarter" idx="21" hasCustomPrompt="1"/>
          </p:nvPr>
        </p:nvSpPr>
        <p:spPr>
          <a:xfrm>
            <a:off x="1206500" y="12268782"/>
            <a:ext cx="21971000" cy="660401"/>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Auteur et date</a:t>
            </a:r>
          </a:p>
        </p:txBody>
      </p:sp>
      <p:sp>
        <p:nvSpPr>
          <p:cNvPr id="12" name="Texte niveau 1…"/>
          <p:cNvSpPr txBox="1"/>
          <p:nvPr>
            <p:ph type="body" sz="quarter" idx="1" hasCustomPrompt="1"/>
          </p:nvPr>
        </p:nvSpPr>
        <p:spPr>
          <a:xfrm>
            <a:off x="1206500" y="7357839"/>
            <a:ext cx="21971000" cy="2006601"/>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Sous-titre de la présentation</a:t>
            </a:r>
          </a:p>
          <a:p>
            <a:pPr lvl="1"/>
            <a:r>
              <a:t/>
            </a:r>
          </a:p>
          <a:p>
            <a:pPr lvl="2"/>
            <a:r>
              <a:t/>
            </a:r>
          </a:p>
          <a:p>
            <a:pPr lvl="3"/>
            <a:r>
              <a:t/>
            </a:r>
          </a:p>
          <a:p>
            <a:pPr lvl="4"/>
            <a:r>
              <a:t/>
            </a:r>
          </a:p>
        </p:txBody>
      </p:sp>
      <p:sp>
        <p:nvSpPr>
          <p:cNvPr id="13" name="Titre de la présentation"/>
          <p:cNvSpPr txBox="1"/>
          <p:nvPr>
            <p:ph type="title" hasCustomPrompt="1"/>
          </p:nvPr>
        </p:nvSpPr>
        <p:spPr>
          <a:xfrm>
            <a:off x="1206500" y="2621719"/>
            <a:ext cx="21971000" cy="4648201"/>
          </a:xfrm>
          <a:prstGeom prst="rect">
            <a:avLst/>
          </a:prstGeom>
        </p:spPr>
        <p:txBody>
          <a:bodyPr anchor="b"/>
          <a:lstStyle>
            <a:lvl1pPr defTabSz="355600">
              <a:defRPr spc="-119" sz="12000"/>
            </a:lvl1pPr>
          </a:lstStyle>
          <a:p>
            <a:pPr/>
            <a:r>
              <a:t>Titre de la présentation</a:t>
            </a:r>
          </a:p>
        </p:txBody>
      </p:sp>
      <p:sp>
        <p:nvSpPr>
          <p:cNvPr id="1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seulement">
    <p:spTree>
      <p:nvGrpSpPr>
        <p:cNvPr id="1" name=""/>
        <p:cNvGrpSpPr/>
        <p:nvPr/>
      </p:nvGrpSpPr>
      <p:grpSpPr>
        <a:xfrm>
          <a:off x="0" y="0"/>
          <a:ext cx="0" cy="0"/>
          <a:chOff x="0" y="0"/>
          <a:chExt cx="0" cy="0"/>
        </a:xfrm>
      </p:grpSpPr>
      <p:sp>
        <p:nvSpPr>
          <p:cNvPr id="99" name="Titre de diapositive"/>
          <p:cNvSpPr txBox="1"/>
          <p:nvPr>
            <p:ph type="title" hasCustomPrompt="1"/>
          </p:nvPr>
        </p:nvSpPr>
        <p:spPr>
          <a:prstGeom prst="rect">
            <a:avLst/>
          </a:prstGeom>
        </p:spPr>
        <p:txBody>
          <a:bodyPr/>
          <a:lstStyle/>
          <a:p>
            <a:pPr/>
            <a:r>
              <a:t>Titre de diapositive</a:t>
            </a:r>
          </a:p>
        </p:txBody>
      </p:sp>
      <p:sp>
        <p:nvSpPr>
          <p:cNvPr id="100" name="Sous-titre de diapositiv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10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rdre du jour">
    <p:spTree>
      <p:nvGrpSpPr>
        <p:cNvPr id="1" name=""/>
        <p:cNvGrpSpPr/>
        <p:nvPr/>
      </p:nvGrpSpPr>
      <p:grpSpPr>
        <a:xfrm>
          <a:off x="0" y="0"/>
          <a:ext cx="0" cy="0"/>
          <a:chOff x="0" y="0"/>
          <a:chExt cx="0" cy="0"/>
        </a:xfrm>
      </p:grpSpPr>
      <p:sp>
        <p:nvSpPr>
          <p:cNvPr id="108" name="Sous-titre de l’ordre du jour"/>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l’ordre du jour</a:t>
            </a:r>
          </a:p>
        </p:txBody>
      </p:sp>
      <p:sp>
        <p:nvSpPr>
          <p:cNvPr id="109" name="Texte niveau 1…"/>
          <p:cNvSpPr txBox="1"/>
          <p:nvPr>
            <p:ph type="body" idx="1" hasCustomPrompt="1"/>
          </p:nvPr>
        </p:nvSpPr>
        <p:spPr>
          <a:xfrm>
            <a:off x="1206500" y="4248504"/>
            <a:ext cx="21971000" cy="8256012"/>
          </a:xfrm>
          <a:prstGeom prst="rect">
            <a:avLst/>
          </a:prstGeom>
        </p:spPr>
        <p:txBody>
          <a:bodyPr/>
          <a:lstStyle>
            <a:lvl1pPr marL="0" indent="0" defTabSz="825500">
              <a:spcBef>
                <a:spcPts val="6000"/>
              </a:spcBef>
              <a:buSzTx/>
              <a:buNone/>
              <a:defRPr sz="5000">
                <a:latin typeface="Avenir Next Regular"/>
                <a:ea typeface="Avenir Next Regular"/>
                <a:cs typeface="Avenir Next Regular"/>
                <a:sym typeface="Avenir Next Regular"/>
              </a:defRPr>
            </a:lvl1pPr>
            <a:lvl2pPr marL="0" indent="457200" defTabSz="825500">
              <a:spcBef>
                <a:spcPts val="6000"/>
              </a:spcBef>
              <a:buSzTx/>
              <a:buNone/>
              <a:defRPr sz="5000">
                <a:latin typeface="Avenir Next Regular"/>
                <a:ea typeface="Avenir Next Regular"/>
                <a:cs typeface="Avenir Next Regular"/>
                <a:sym typeface="Avenir Next Regular"/>
              </a:defRPr>
            </a:lvl2pPr>
            <a:lvl3pPr marL="0" indent="914400" defTabSz="825500">
              <a:spcBef>
                <a:spcPts val="6000"/>
              </a:spcBef>
              <a:buSzTx/>
              <a:buNone/>
              <a:defRPr sz="5000">
                <a:latin typeface="Avenir Next Regular"/>
                <a:ea typeface="Avenir Next Regular"/>
                <a:cs typeface="Avenir Next Regular"/>
                <a:sym typeface="Avenir Next Regular"/>
              </a:defRPr>
            </a:lvl3pPr>
            <a:lvl4pPr marL="0" indent="1371600" defTabSz="825500">
              <a:spcBef>
                <a:spcPts val="6000"/>
              </a:spcBef>
              <a:buSzTx/>
              <a:buNone/>
              <a:defRPr sz="5000">
                <a:latin typeface="Avenir Next Regular"/>
                <a:ea typeface="Avenir Next Regular"/>
                <a:cs typeface="Avenir Next Regular"/>
                <a:sym typeface="Avenir Next Regular"/>
              </a:defRPr>
            </a:lvl4pPr>
            <a:lvl5pPr marL="0" indent="1828800" defTabSz="825500">
              <a:spcBef>
                <a:spcPts val="6000"/>
              </a:spcBef>
              <a:buSzTx/>
              <a:buNone/>
              <a:defRPr sz="5000">
                <a:latin typeface="Avenir Next Regular"/>
                <a:ea typeface="Avenir Next Regular"/>
                <a:cs typeface="Avenir Next Regular"/>
                <a:sym typeface="Avenir Next Regular"/>
              </a:defRPr>
            </a:lvl5pPr>
          </a:lstStyle>
          <a:p>
            <a:pPr/>
            <a:r>
              <a:t>Rubriques de l’ordre du jour</a:t>
            </a:r>
          </a:p>
          <a:p>
            <a:pPr lvl="1"/>
            <a:r>
              <a:t/>
            </a:r>
          </a:p>
          <a:p>
            <a:pPr lvl="2"/>
            <a:r>
              <a:t/>
            </a:r>
          </a:p>
          <a:p>
            <a:pPr lvl="3"/>
            <a:r>
              <a:t/>
            </a:r>
          </a:p>
          <a:p>
            <a:pPr lvl="4"/>
            <a:r>
              <a:t/>
            </a:r>
          </a:p>
        </p:txBody>
      </p:sp>
      <p:sp>
        <p:nvSpPr>
          <p:cNvPr id="110" name="Titre de l’ordre du jour"/>
          <p:cNvSpPr txBox="1"/>
          <p:nvPr>
            <p:ph type="title" hasCustomPrompt="1"/>
          </p:nvPr>
        </p:nvSpPr>
        <p:spPr>
          <a:prstGeom prst="rect">
            <a:avLst/>
          </a:prstGeom>
        </p:spPr>
        <p:txBody>
          <a:bodyPr/>
          <a:lstStyle/>
          <a:p>
            <a:pPr/>
            <a:r>
              <a:t>Titre de l’ordre du jour</a:t>
            </a:r>
          </a:p>
        </p:txBody>
      </p:sp>
      <p:sp>
        <p:nvSpPr>
          <p:cNvPr id="11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éclara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 name="Texte niveau 1…"/>
          <p:cNvSpPr txBox="1"/>
          <p:nvPr>
            <p:ph type="body" sz="half" idx="1" hasCustomPrompt="1"/>
          </p:nvPr>
        </p:nvSpPr>
        <p:spPr>
          <a:xfrm>
            <a:off x="1206500" y="4191644"/>
            <a:ext cx="21971000" cy="4089401"/>
          </a:xfrm>
          <a:prstGeom prst="rect">
            <a:avLst/>
          </a:prstGeom>
        </p:spPr>
        <p:txBody>
          <a:bodyPr anchor="ctr"/>
          <a:lstStyle>
            <a:lvl1pPr marL="0" indent="0" algn="ctr">
              <a:lnSpc>
                <a:spcPct val="90000"/>
              </a:lnSpc>
              <a:spcBef>
                <a:spcPts val="0"/>
              </a:spcBef>
              <a:buSzTx/>
              <a:buNone/>
              <a:defRPr spc="-119" sz="12000">
                <a:latin typeface="+mn-lt"/>
                <a:ea typeface="+mn-ea"/>
                <a:cs typeface="+mn-cs"/>
                <a:sym typeface="Produkt Extralight"/>
              </a:defRPr>
            </a:lvl1pPr>
            <a:lvl2pPr marL="0" indent="457200" algn="ctr">
              <a:lnSpc>
                <a:spcPct val="90000"/>
              </a:lnSpc>
              <a:spcBef>
                <a:spcPts val="0"/>
              </a:spcBef>
              <a:buSzTx/>
              <a:buNone/>
              <a:defRPr spc="-119" sz="12000">
                <a:latin typeface="+mn-lt"/>
                <a:ea typeface="+mn-ea"/>
                <a:cs typeface="+mn-cs"/>
                <a:sym typeface="Produkt Extralight"/>
              </a:defRPr>
            </a:lvl2pPr>
            <a:lvl3pPr marL="0" indent="914400" algn="ctr">
              <a:lnSpc>
                <a:spcPct val="90000"/>
              </a:lnSpc>
              <a:spcBef>
                <a:spcPts val="0"/>
              </a:spcBef>
              <a:buSzTx/>
              <a:buNone/>
              <a:defRPr spc="-119" sz="12000">
                <a:latin typeface="+mn-lt"/>
                <a:ea typeface="+mn-ea"/>
                <a:cs typeface="+mn-cs"/>
                <a:sym typeface="Produkt Extralight"/>
              </a:defRPr>
            </a:lvl3pPr>
            <a:lvl4pPr marL="0" indent="1371600" algn="ctr">
              <a:lnSpc>
                <a:spcPct val="90000"/>
              </a:lnSpc>
              <a:spcBef>
                <a:spcPts val="0"/>
              </a:spcBef>
              <a:buSzTx/>
              <a:buNone/>
              <a:defRPr spc="-119" sz="12000">
                <a:latin typeface="+mn-lt"/>
                <a:ea typeface="+mn-ea"/>
                <a:cs typeface="+mn-cs"/>
                <a:sym typeface="Produkt Extralight"/>
              </a:defRPr>
            </a:lvl4pPr>
            <a:lvl5pPr marL="0" indent="1828800" algn="ctr">
              <a:lnSpc>
                <a:spcPct val="90000"/>
              </a:lnSpc>
              <a:spcBef>
                <a:spcPts val="0"/>
              </a:spcBef>
              <a:buSzTx/>
              <a:buNone/>
              <a:defRPr spc="-119" sz="12000">
                <a:latin typeface="+mn-lt"/>
                <a:ea typeface="+mn-ea"/>
                <a:cs typeface="+mn-cs"/>
                <a:sym typeface="Produkt Extralight"/>
              </a:defRPr>
            </a:lvl5pPr>
          </a:lstStyle>
          <a:p>
            <a:pPr/>
            <a:r>
              <a:t>Déclaration</a:t>
            </a:r>
          </a:p>
          <a:p>
            <a:pPr lvl="1"/>
            <a:r>
              <a:t/>
            </a:r>
          </a:p>
          <a:p>
            <a:pPr lvl="2"/>
            <a:r>
              <a:t/>
            </a:r>
          </a:p>
          <a:p>
            <a:pPr lvl="3"/>
            <a:r>
              <a:t/>
            </a:r>
          </a:p>
          <a:p>
            <a:pPr lvl="4"/>
            <a:r>
              <a:t/>
            </a:r>
          </a:p>
        </p:txBody>
      </p:sp>
      <p:sp>
        <p:nvSpPr>
          <p:cNvPr id="11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ait importa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exte niveau 1…"/>
          <p:cNvSpPr txBox="1"/>
          <p:nvPr>
            <p:ph type="body" idx="1" hasCustomPrompt="1"/>
          </p:nvPr>
        </p:nvSpPr>
        <p:spPr>
          <a:xfrm>
            <a:off x="1206500" y="1207360"/>
            <a:ext cx="21971000" cy="7351451"/>
          </a:xfrm>
          <a:prstGeom prst="rect">
            <a:avLst/>
          </a:prstGeom>
        </p:spPr>
        <p:txBody>
          <a:bodyPr anchor="b"/>
          <a:lstStyle>
            <a:lvl1pPr marL="0" indent="0" algn="ctr">
              <a:lnSpc>
                <a:spcPct val="90000"/>
              </a:lnSpc>
              <a:spcBef>
                <a:spcPts val="0"/>
              </a:spcBef>
              <a:buSzTx/>
              <a:buNone/>
              <a:defRPr spc="-1750" sz="35000">
                <a:latin typeface="+mn-lt"/>
                <a:ea typeface="+mn-ea"/>
                <a:cs typeface="+mn-cs"/>
                <a:sym typeface="Produkt Extralight"/>
              </a:defRPr>
            </a:lvl1pPr>
            <a:lvl2pPr marL="0" indent="457200" algn="ctr">
              <a:lnSpc>
                <a:spcPct val="90000"/>
              </a:lnSpc>
              <a:spcBef>
                <a:spcPts val="0"/>
              </a:spcBef>
              <a:buSzTx/>
              <a:buNone/>
              <a:defRPr spc="-1750" sz="35000">
                <a:latin typeface="+mn-lt"/>
                <a:ea typeface="+mn-ea"/>
                <a:cs typeface="+mn-cs"/>
                <a:sym typeface="Produkt Extralight"/>
              </a:defRPr>
            </a:lvl2pPr>
            <a:lvl3pPr marL="0" indent="914400" algn="ctr">
              <a:lnSpc>
                <a:spcPct val="90000"/>
              </a:lnSpc>
              <a:spcBef>
                <a:spcPts val="0"/>
              </a:spcBef>
              <a:buSzTx/>
              <a:buNone/>
              <a:defRPr spc="-1750" sz="35000">
                <a:latin typeface="+mn-lt"/>
                <a:ea typeface="+mn-ea"/>
                <a:cs typeface="+mn-cs"/>
                <a:sym typeface="Produkt Extralight"/>
              </a:defRPr>
            </a:lvl3pPr>
            <a:lvl4pPr marL="0" indent="1371600" algn="ctr">
              <a:lnSpc>
                <a:spcPct val="90000"/>
              </a:lnSpc>
              <a:spcBef>
                <a:spcPts val="0"/>
              </a:spcBef>
              <a:buSzTx/>
              <a:buNone/>
              <a:defRPr spc="-1750" sz="35000">
                <a:latin typeface="+mn-lt"/>
                <a:ea typeface="+mn-ea"/>
                <a:cs typeface="+mn-cs"/>
                <a:sym typeface="Produkt Extralight"/>
              </a:defRPr>
            </a:lvl4pPr>
            <a:lvl5pPr marL="0" indent="1828800" algn="ctr">
              <a:lnSpc>
                <a:spcPct val="90000"/>
              </a:lnSpc>
              <a:spcBef>
                <a:spcPts val="0"/>
              </a:spcBef>
              <a:buSzTx/>
              <a:buNone/>
              <a:defRPr spc="-1750" sz="35000">
                <a:latin typeface="+mn-lt"/>
                <a:ea typeface="+mn-ea"/>
                <a:cs typeface="+mn-cs"/>
                <a:sym typeface="Produkt Extralight"/>
              </a:defRPr>
            </a:lvl5pPr>
          </a:lstStyle>
          <a:p>
            <a:pPr/>
            <a:r>
              <a:t>100 %</a:t>
            </a:r>
          </a:p>
          <a:p>
            <a:pPr lvl="1"/>
            <a:r>
              <a:t/>
            </a:r>
          </a:p>
          <a:p>
            <a:pPr lvl="2"/>
            <a:r>
              <a:t/>
            </a:r>
          </a:p>
          <a:p>
            <a:pPr lvl="3"/>
            <a:r>
              <a:t/>
            </a:r>
          </a:p>
          <a:p>
            <a:pPr lvl="4"/>
            <a:r>
              <a:t/>
            </a:r>
          </a:p>
        </p:txBody>
      </p:sp>
      <p:sp>
        <p:nvSpPr>
          <p:cNvPr id="127" name="Données clés"/>
          <p:cNvSpPr txBox="1"/>
          <p:nvPr>
            <p:ph type="body" sz="quarter" idx="21" hasCustomPrompt="1"/>
          </p:nvPr>
        </p:nvSpPr>
        <p:spPr>
          <a:xfrm>
            <a:off x="1206500" y="8128000"/>
            <a:ext cx="21971000" cy="1079500"/>
          </a:xfrm>
          <a:prstGeom prst="rect">
            <a:avLst/>
          </a:prstGeom>
        </p:spPr>
        <p:txBody>
          <a:bodyPr lIns="45719" tIns="45719" rIns="45719" bIns="45719"/>
          <a:lstStyle>
            <a:lvl1pPr marL="0" indent="0" algn="ctr" defTabSz="825500">
              <a:lnSpc>
                <a:spcPct val="90000"/>
              </a:lnSpc>
              <a:spcBef>
                <a:spcPts val="0"/>
              </a:spcBef>
              <a:buSzTx/>
              <a:buNone/>
              <a:defRPr spc="-55" sz="5500">
                <a:latin typeface="+mn-lt"/>
                <a:ea typeface="+mn-ea"/>
                <a:cs typeface="+mn-cs"/>
                <a:sym typeface="Produkt Extralight"/>
              </a:defRPr>
            </a:lvl1pPr>
          </a:lstStyle>
          <a:p>
            <a:pPr/>
            <a:r>
              <a:t>Données clés</a:t>
            </a:r>
          </a:p>
        </p:txBody>
      </p:sp>
      <p:sp>
        <p:nvSpPr>
          <p:cNvPr id="12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Texte niveau 1…"/>
          <p:cNvSpPr txBox="1"/>
          <p:nvPr>
            <p:ph type="body" sz="quarter" idx="1" hasCustomPrompt="1"/>
          </p:nvPr>
        </p:nvSpPr>
        <p:spPr>
          <a:xfrm>
            <a:off x="5194300" y="4165600"/>
            <a:ext cx="13995400" cy="4428667"/>
          </a:xfrm>
          <a:prstGeom prst="rect">
            <a:avLst/>
          </a:prstGeom>
        </p:spPr>
        <p:txBody>
          <a:bodyPr anchor="b"/>
          <a:lstStyle>
            <a:lvl1pPr marL="254000" indent="-254000">
              <a:lnSpc>
                <a:spcPct val="90000"/>
              </a:lnSpc>
              <a:spcBef>
                <a:spcPts val="0"/>
              </a:spcBef>
              <a:buSzTx/>
              <a:buNone/>
              <a:defRPr spc="-93" sz="9300">
                <a:latin typeface="+mn-lt"/>
                <a:ea typeface="+mn-ea"/>
                <a:cs typeface="+mn-cs"/>
                <a:sym typeface="Produkt Extralight"/>
              </a:defRPr>
            </a:lvl1pPr>
            <a:lvl2pPr marL="254000" indent="203200">
              <a:lnSpc>
                <a:spcPct val="90000"/>
              </a:lnSpc>
              <a:spcBef>
                <a:spcPts val="0"/>
              </a:spcBef>
              <a:buSzTx/>
              <a:buNone/>
              <a:defRPr spc="-93" sz="9300">
                <a:latin typeface="+mn-lt"/>
                <a:ea typeface="+mn-ea"/>
                <a:cs typeface="+mn-cs"/>
                <a:sym typeface="Produkt Extralight"/>
              </a:defRPr>
            </a:lvl2pPr>
            <a:lvl3pPr marL="254000" indent="660400">
              <a:lnSpc>
                <a:spcPct val="90000"/>
              </a:lnSpc>
              <a:spcBef>
                <a:spcPts val="0"/>
              </a:spcBef>
              <a:buSzTx/>
              <a:buNone/>
              <a:defRPr spc="-93" sz="9300">
                <a:latin typeface="+mn-lt"/>
                <a:ea typeface="+mn-ea"/>
                <a:cs typeface="+mn-cs"/>
                <a:sym typeface="Produkt Extralight"/>
              </a:defRPr>
            </a:lvl3pPr>
            <a:lvl4pPr marL="254000" indent="1117600">
              <a:lnSpc>
                <a:spcPct val="90000"/>
              </a:lnSpc>
              <a:spcBef>
                <a:spcPts val="0"/>
              </a:spcBef>
              <a:buSzTx/>
              <a:buNone/>
              <a:defRPr spc="-93" sz="9300">
                <a:latin typeface="+mn-lt"/>
                <a:ea typeface="+mn-ea"/>
                <a:cs typeface="+mn-cs"/>
                <a:sym typeface="Produkt Extralight"/>
              </a:defRPr>
            </a:lvl4pPr>
            <a:lvl5pPr marL="254000" indent="1574800">
              <a:lnSpc>
                <a:spcPct val="90000"/>
              </a:lnSpc>
              <a:spcBef>
                <a:spcPts val="0"/>
              </a:spcBef>
              <a:buSzTx/>
              <a:buNone/>
              <a:defRPr spc="-93" sz="9300">
                <a:latin typeface="+mn-lt"/>
                <a:ea typeface="+mn-ea"/>
                <a:cs typeface="+mn-cs"/>
                <a:sym typeface="Produkt Extralight"/>
              </a:defRPr>
            </a:lvl5pPr>
          </a:lstStyle>
          <a:p>
            <a:pPr/>
            <a:r>
              <a:t>« Citation notable »</a:t>
            </a:r>
          </a:p>
          <a:p>
            <a:pPr lvl="1"/>
            <a:r>
              <a:t/>
            </a:r>
          </a:p>
          <a:p>
            <a:pPr lvl="2"/>
            <a:r>
              <a:t/>
            </a:r>
          </a:p>
          <a:p>
            <a:pPr lvl="3"/>
            <a:r>
              <a:t/>
            </a:r>
          </a:p>
          <a:p>
            <a:pPr lvl="4"/>
            <a:r>
              <a:t/>
            </a:r>
          </a:p>
        </p:txBody>
      </p:sp>
      <p:sp>
        <p:nvSpPr>
          <p:cNvPr id="136" name="Attribution"/>
          <p:cNvSpPr txBox="1"/>
          <p:nvPr>
            <p:ph type="body" sz="quarter" idx="21" hasCustomPrompt="1"/>
          </p:nvPr>
        </p:nvSpPr>
        <p:spPr>
          <a:xfrm>
            <a:off x="5456257" y="9559997"/>
            <a:ext cx="13471486" cy="698501"/>
          </a:xfrm>
          <a:prstGeom prst="rect">
            <a:avLst/>
          </a:prstGeom>
        </p:spPr>
        <p:txBody>
          <a:bodyPr lIns="45719" tIns="45719" rIns="45719" bIns="45719"/>
          <a:lstStyle>
            <a:lvl1pPr marL="0" indent="0" defTabSz="825500">
              <a:spcBef>
                <a:spcPts val="0"/>
              </a:spcBef>
              <a:buSzTx/>
              <a:buNone/>
              <a:defRPr sz="3600">
                <a:latin typeface="Produkt Light"/>
                <a:ea typeface="Produkt Light"/>
                <a:cs typeface="Produkt Light"/>
                <a:sym typeface="Produkt Light"/>
              </a:defRPr>
            </a:lvl1pPr>
          </a:lstStyle>
          <a:p>
            <a:pPr/>
            <a:r>
              <a:t>Attribution</a:t>
            </a:r>
          </a:p>
        </p:txBody>
      </p:sp>
      <p:sp>
        <p:nvSpPr>
          <p:cNvPr id="13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hotos">
    <p:spTree>
      <p:nvGrpSpPr>
        <p:cNvPr id="1" name=""/>
        <p:cNvGrpSpPr/>
        <p:nvPr/>
      </p:nvGrpSpPr>
      <p:grpSpPr>
        <a:xfrm>
          <a:off x="0" y="0"/>
          <a:ext cx="0" cy="0"/>
          <a:chOff x="0" y="0"/>
          <a:chExt cx="0" cy="0"/>
        </a:xfrm>
      </p:grpSpPr>
      <p:sp>
        <p:nvSpPr>
          <p:cNvPr id="144" name="Gros plan en noir et blanc de feuilles de papier recourbées"/>
          <p:cNvSpPr/>
          <p:nvPr>
            <p:ph type="pic" sz="quarter" idx="21"/>
          </p:nvPr>
        </p:nvSpPr>
        <p:spPr>
          <a:xfrm>
            <a:off x="7353300" y="3632200"/>
            <a:ext cx="9677400" cy="6451600"/>
          </a:xfrm>
          <a:prstGeom prst="rect">
            <a:avLst/>
          </a:prstGeom>
        </p:spPr>
        <p:txBody>
          <a:bodyPr lIns="91439" tIns="45719" rIns="91439" bIns="45719">
            <a:noAutofit/>
          </a:bodyPr>
          <a:lstStyle/>
          <a:p>
            <a:pPr/>
          </a:p>
        </p:txBody>
      </p:sp>
      <p:sp>
        <p:nvSpPr>
          <p:cNvPr id="145" name="Disque gris sur un arrière-plan gris"/>
          <p:cNvSpPr/>
          <p:nvPr>
            <p:ph type="pic" sz="quarter" idx="22"/>
          </p:nvPr>
        </p:nvSpPr>
        <p:spPr>
          <a:xfrm>
            <a:off x="14897100" y="3632200"/>
            <a:ext cx="9131300" cy="6457073"/>
          </a:xfrm>
          <a:prstGeom prst="rect">
            <a:avLst/>
          </a:prstGeom>
        </p:spPr>
        <p:txBody>
          <a:bodyPr lIns="91439" tIns="45719" rIns="91439" bIns="45719">
            <a:noAutofit/>
          </a:bodyPr>
          <a:lstStyle/>
          <a:p>
            <a:pPr/>
          </a:p>
        </p:txBody>
      </p:sp>
      <p:sp>
        <p:nvSpPr>
          <p:cNvPr id="146" name="Image abstraite de deux disques gris qui s’entrecroisent"/>
          <p:cNvSpPr/>
          <p:nvPr>
            <p:ph type="pic" sz="half" idx="23"/>
          </p:nvPr>
        </p:nvSpPr>
        <p:spPr>
          <a:xfrm>
            <a:off x="-749300" y="3632200"/>
            <a:ext cx="11303000" cy="6451600"/>
          </a:xfrm>
          <a:prstGeom prst="rect">
            <a:avLst/>
          </a:prstGeom>
        </p:spPr>
        <p:txBody>
          <a:bodyPr lIns="91439" tIns="45719" rIns="91439" bIns="45719">
            <a:noAutofit/>
          </a:bodyPr>
          <a:lstStyle/>
          <a:p>
            <a:pPr/>
          </a:p>
        </p:txBody>
      </p:sp>
      <p:sp>
        <p:nvSpPr>
          <p:cNvPr id="14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54" name="Gros plan en noir et blanc d’une texture tissée"/>
          <p:cNvSpPr/>
          <p:nvPr>
            <p:ph type="pic" idx="21"/>
          </p:nvPr>
        </p:nvSpPr>
        <p:spPr>
          <a:xfrm>
            <a:off x="-38100" y="-1293994"/>
            <a:ext cx="24447500" cy="16295514"/>
          </a:xfrm>
          <a:prstGeom prst="rect">
            <a:avLst/>
          </a:prstGeom>
        </p:spPr>
        <p:txBody>
          <a:bodyPr lIns="91439" tIns="45719" rIns="91439" bIns="45719">
            <a:noAutofit/>
          </a:bodyPr>
          <a:lstStyle/>
          <a:p>
            <a:pPr/>
          </a:p>
        </p:txBody>
      </p:sp>
      <p:sp>
        <p:nvSpPr>
          <p:cNvPr id="15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erg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hoto">
    <p:bg>
      <p:bgPr>
        <a:solidFill>
          <a:srgbClr val="000000"/>
        </a:solidFill>
      </p:bgPr>
    </p:bg>
    <p:spTree>
      <p:nvGrpSpPr>
        <p:cNvPr id="1" name=""/>
        <p:cNvGrpSpPr/>
        <p:nvPr/>
      </p:nvGrpSpPr>
      <p:grpSpPr>
        <a:xfrm>
          <a:off x="0" y="0"/>
          <a:ext cx="0" cy="0"/>
          <a:chOff x="0" y="0"/>
          <a:chExt cx="0" cy="0"/>
        </a:xfrm>
      </p:grpSpPr>
      <p:sp>
        <p:nvSpPr>
          <p:cNvPr id="21" name="Courbe et ligne abstraites grises"/>
          <p:cNvSpPr/>
          <p:nvPr>
            <p:ph type="pic" idx="21"/>
          </p:nvPr>
        </p:nvSpPr>
        <p:spPr>
          <a:xfrm>
            <a:off x="-50800" y="-1828800"/>
            <a:ext cx="24574500" cy="17373600"/>
          </a:xfrm>
          <a:prstGeom prst="rect">
            <a:avLst/>
          </a:prstGeom>
        </p:spPr>
        <p:txBody>
          <a:bodyPr lIns="91439" tIns="45719" rIns="91439" bIns="45719">
            <a:noAutofit/>
          </a:bodyPr>
          <a:lstStyle/>
          <a:p>
            <a:pPr/>
          </a:p>
        </p:txBody>
      </p:sp>
      <p:sp>
        <p:nvSpPr>
          <p:cNvPr id="22" name="Auteur et date"/>
          <p:cNvSpPr txBox="1"/>
          <p:nvPr>
            <p:ph type="body" sz="quarter" idx="22" hasCustomPrompt="1"/>
          </p:nvPr>
        </p:nvSpPr>
        <p:spPr>
          <a:xfrm>
            <a:off x="1206500" y="12268200"/>
            <a:ext cx="21971000" cy="660400"/>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Auteur et date</a:t>
            </a:r>
          </a:p>
        </p:txBody>
      </p:sp>
      <p:sp>
        <p:nvSpPr>
          <p:cNvPr id="23" name="Texte niveau 1…"/>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Sous-titre de la présentation</a:t>
            </a:r>
          </a:p>
          <a:p>
            <a:pPr lvl="1"/>
            <a:r>
              <a:t/>
            </a:r>
          </a:p>
          <a:p>
            <a:pPr lvl="2"/>
            <a:r>
              <a:t/>
            </a:r>
          </a:p>
          <a:p>
            <a:pPr lvl="3"/>
            <a:r>
              <a:t/>
            </a:r>
          </a:p>
          <a:p>
            <a:pPr lvl="4"/>
            <a:r>
              <a:t/>
            </a:r>
          </a:p>
        </p:txBody>
      </p:sp>
      <p:sp>
        <p:nvSpPr>
          <p:cNvPr id="24" name="Titre de la présentation"/>
          <p:cNvSpPr txBox="1"/>
          <p:nvPr>
            <p:ph type="title" hasCustomPrompt="1"/>
          </p:nvPr>
        </p:nvSpPr>
        <p:spPr>
          <a:xfrm>
            <a:off x="1206500" y="2611945"/>
            <a:ext cx="21971000" cy="4648201"/>
          </a:xfrm>
          <a:prstGeom prst="rect">
            <a:avLst/>
          </a:prstGeom>
        </p:spPr>
        <p:txBody>
          <a:bodyPr anchor="b"/>
          <a:lstStyle>
            <a:lvl1pPr defTabSz="355600">
              <a:defRPr spc="-119" sz="12000"/>
            </a:lvl1pPr>
          </a:lstStyle>
          <a:p>
            <a:pPr/>
            <a:r>
              <a:t>Titre de la présentation</a:t>
            </a:r>
          </a:p>
        </p:txBody>
      </p:sp>
      <p:sp>
        <p:nvSpPr>
          <p:cNvPr id="2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utre titre et photo">
    <p:spTree>
      <p:nvGrpSpPr>
        <p:cNvPr id="1" name=""/>
        <p:cNvGrpSpPr/>
        <p:nvPr/>
      </p:nvGrpSpPr>
      <p:grpSpPr>
        <a:xfrm>
          <a:off x="0" y="0"/>
          <a:ext cx="0" cy="0"/>
          <a:chOff x="0" y="0"/>
          <a:chExt cx="0" cy="0"/>
        </a:xfrm>
      </p:grpSpPr>
      <p:sp>
        <p:nvSpPr>
          <p:cNvPr id="32" name="Couloir d’une structure en béton de plein air sous un ciel partiellement nuageux"/>
          <p:cNvSpPr/>
          <p:nvPr>
            <p:ph type="pic" idx="21"/>
          </p:nvPr>
        </p:nvSpPr>
        <p:spPr>
          <a:xfrm>
            <a:off x="8140700" y="0"/>
            <a:ext cx="20574000" cy="13716000"/>
          </a:xfrm>
          <a:prstGeom prst="rect">
            <a:avLst/>
          </a:prstGeom>
        </p:spPr>
        <p:txBody>
          <a:bodyPr lIns="91439" tIns="45719" rIns="91439" bIns="45719">
            <a:noAutofit/>
          </a:bodyPr>
          <a:lstStyle/>
          <a:p>
            <a:pPr/>
          </a:p>
        </p:txBody>
      </p:sp>
      <p:sp>
        <p:nvSpPr>
          <p:cNvPr id="33" name="Titre de diapositive"/>
          <p:cNvSpPr txBox="1"/>
          <p:nvPr>
            <p:ph type="title" hasCustomPrompt="1"/>
          </p:nvPr>
        </p:nvSpPr>
        <p:spPr>
          <a:xfrm>
            <a:off x="1206500" y="1333500"/>
            <a:ext cx="9779000" cy="5882273"/>
          </a:xfrm>
          <a:prstGeom prst="rect">
            <a:avLst/>
          </a:prstGeom>
        </p:spPr>
        <p:txBody>
          <a:bodyPr anchor="b"/>
          <a:lstStyle/>
          <a:p>
            <a:pPr/>
            <a:r>
              <a:t>Titre de diapositive</a:t>
            </a:r>
          </a:p>
        </p:txBody>
      </p:sp>
      <p:sp>
        <p:nvSpPr>
          <p:cNvPr id="34" name="Texte niveau 1…"/>
          <p:cNvSpPr txBox="1"/>
          <p:nvPr>
            <p:ph type="body" sz="quarter" idx="1" hasCustomPrompt="1"/>
          </p:nvPr>
        </p:nvSpPr>
        <p:spPr>
          <a:xfrm>
            <a:off x="1206500" y="7149476"/>
            <a:ext cx="9779000" cy="5385424"/>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Sous-titre de diapositive</a:t>
            </a:r>
          </a:p>
          <a:p>
            <a:pPr lvl="1"/>
            <a:r>
              <a:t/>
            </a:r>
          </a:p>
          <a:p>
            <a:pPr lvl="2"/>
            <a:r>
              <a:t/>
            </a:r>
          </a:p>
          <a:p>
            <a:pPr lvl="3"/>
            <a:r>
              <a:t/>
            </a:r>
          </a:p>
          <a:p>
            <a:pPr lvl="4"/>
            <a:r>
              <a:t/>
            </a:r>
          </a:p>
        </p:txBody>
      </p:sp>
      <p:sp>
        <p:nvSpPr>
          <p:cNvPr id="3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spTree>
      <p:nvGrpSpPr>
        <p:cNvPr id="1" name=""/>
        <p:cNvGrpSpPr/>
        <p:nvPr/>
      </p:nvGrpSpPr>
      <p:grpSpPr>
        <a:xfrm>
          <a:off x="0" y="0"/>
          <a:ext cx="0" cy="0"/>
          <a:chOff x="0" y="0"/>
          <a:chExt cx="0" cy="0"/>
        </a:xfrm>
      </p:grpSpPr>
      <p:sp>
        <p:nvSpPr>
          <p:cNvPr id="42" name="Titre de diapositive"/>
          <p:cNvSpPr txBox="1"/>
          <p:nvPr>
            <p:ph type="title" hasCustomPrompt="1"/>
          </p:nvPr>
        </p:nvSpPr>
        <p:spPr>
          <a:prstGeom prst="rect">
            <a:avLst/>
          </a:prstGeom>
        </p:spPr>
        <p:txBody>
          <a:bodyPr/>
          <a:lstStyle/>
          <a:p>
            <a:pPr/>
            <a:r>
              <a:t>Titre de diapositive</a:t>
            </a:r>
          </a:p>
        </p:txBody>
      </p:sp>
      <p:sp>
        <p:nvSpPr>
          <p:cNvPr id="43" name="Sous-titre de diapositiv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44" name="Texte niveau 1…"/>
          <p:cNvSpPr txBox="1"/>
          <p:nvPr>
            <p:ph type="body" idx="1" hasCustomPrompt="1"/>
          </p:nvPr>
        </p:nvSpPr>
        <p:spPr>
          <a:prstGeom prst="rect">
            <a:avLst/>
          </a:prstGeom>
        </p:spPr>
        <p:txBody>
          <a:bodyPr/>
          <a:lstStyle/>
          <a:p>
            <a:pPr/>
            <a:r>
              <a:t>Texte de puce de diapositive</a:t>
            </a:r>
          </a:p>
          <a:p>
            <a:pPr lvl="1"/>
            <a:r>
              <a:t/>
            </a:r>
          </a:p>
          <a:p>
            <a:pPr lvl="2"/>
            <a:r>
              <a:t/>
            </a:r>
          </a:p>
          <a:p>
            <a:pPr lvl="3"/>
            <a:r>
              <a:t/>
            </a:r>
          </a:p>
          <a:p>
            <a:pPr lvl="4"/>
            <a:r>
              <a:t/>
            </a:r>
          </a:p>
        </p:txBody>
      </p:sp>
      <p:sp>
        <p:nvSpPr>
          <p:cNvPr id="4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ces">
    <p:spTree>
      <p:nvGrpSpPr>
        <p:cNvPr id="1" name=""/>
        <p:cNvGrpSpPr/>
        <p:nvPr/>
      </p:nvGrpSpPr>
      <p:grpSpPr>
        <a:xfrm>
          <a:off x="0" y="0"/>
          <a:ext cx="0" cy="0"/>
          <a:chOff x="0" y="0"/>
          <a:chExt cx="0" cy="0"/>
        </a:xfrm>
      </p:grpSpPr>
      <p:sp>
        <p:nvSpPr>
          <p:cNvPr id="52" name="Texte niveau 1…"/>
          <p:cNvSpPr txBox="1"/>
          <p:nvPr>
            <p:ph type="body" idx="1" hasCustomPrompt="1"/>
          </p:nvPr>
        </p:nvSpPr>
        <p:spPr>
          <a:prstGeom prst="rect">
            <a:avLst/>
          </a:prstGeom>
        </p:spPr>
        <p:txBody>
          <a:bodyPr/>
          <a:lstStyle/>
          <a:p>
            <a:pPr/>
            <a:r>
              <a:t>Texte de puce de diapositive</a:t>
            </a:r>
          </a:p>
          <a:p>
            <a:pPr lvl="1"/>
            <a:r>
              <a:t/>
            </a:r>
          </a:p>
          <a:p>
            <a:pPr lvl="2"/>
            <a:r>
              <a:t/>
            </a:r>
          </a:p>
          <a:p>
            <a:pPr lvl="3"/>
            <a:r>
              <a:t/>
            </a:r>
          </a:p>
          <a:p>
            <a:pPr lvl="4"/>
            <a:r>
              <a:t/>
            </a:r>
          </a:p>
        </p:txBody>
      </p:sp>
      <p:sp>
        <p:nvSpPr>
          <p:cNvPr id="5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et photo">
    <p:spTree>
      <p:nvGrpSpPr>
        <p:cNvPr id="1" name=""/>
        <p:cNvGrpSpPr/>
        <p:nvPr/>
      </p:nvGrpSpPr>
      <p:grpSpPr>
        <a:xfrm>
          <a:off x="0" y="0"/>
          <a:ext cx="0" cy="0"/>
          <a:chOff x="0" y="0"/>
          <a:chExt cx="0" cy="0"/>
        </a:xfrm>
      </p:grpSpPr>
      <p:sp>
        <p:nvSpPr>
          <p:cNvPr id="60" name="Sous-titre de diapositiv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61" name="Vue à travers un plafond en maille, sous un ciel bleu"/>
          <p:cNvSpPr/>
          <p:nvPr>
            <p:ph type="pic" idx="22"/>
          </p:nvPr>
        </p:nvSpPr>
        <p:spPr>
          <a:xfrm>
            <a:off x="8140700" y="0"/>
            <a:ext cx="20574000" cy="13716000"/>
          </a:xfrm>
          <a:prstGeom prst="rect">
            <a:avLst/>
          </a:prstGeom>
        </p:spPr>
        <p:txBody>
          <a:bodyPr lIns="91439" tIns="45719" rIns="91439" bIns="45719">
            <a:noAutofit/>
          </a:bodyPr>
          <a:lstStyle/>
          <a:p>
            <a:pPr/>
          </a:p>
        </p:txBody>
      </p:sp>
      <p:sp>
        <p:nvSpPr>
          <p:cNvPr id="62" name="Titre de diapositive"/>
          <p:cNvSpPr txBox="1"/>
          <p:nvPr>
            <p:ph type="title" hasCustomPrompt="1"/>
          </p:nvPr>
        </p:nvSpPr>
        <p:spPr>
          <a:xfrm>
            <a:off x="1206500" y="635000"/>
            <a:ext cx="9779000" cy="1689100"/>
          </a:xfrm>
          <a:prstGeom prst="rect">
            <a:avLst/>
          </a:prstGeom>
        </p:spPr>
        <p:txBody>
          <a:bodyPr/>
          <a:lstStyle/>
          <a:p>
            <a:pPr/>
            <a:r>
              <a:t>Titre de diapositive</a:t>
            </a:r>
          </a:p>
        </p:txBody>
      </p:sp>
      <p:sp>
        <p:nvSpPr>
          <p:cNvPr id="63" name="Texte niveau 1…"/>
          <p:cNvSpPr txBox="1"/>
          <p:nvPr>
            <p:ph type="body" sz="half" idx="1" hasCustomPrompt="1"/>
          </p:nvPr>
        </p:nvSpPr>
        <p:spPr>
          <a:xfrm>
            <a:off x="1206500" y="4248504"/>
            <a:ext cx="9779000" cy="8256630"/>
          </a:xfrm>
          <a:prstGeom prst="rect">
            <a:avLst/>
          </a:prstGeom>
        </p:spPr>
        <p:txBody>
          <a:bodyPr/>
          <a:lstStyle/>
          <a:p>
            <a:pPr/>
            <a:r>
              <a:t>Texte de puce de diapositive</a:t>
            </a:r>
          </a:p>
          <a:p>
            <a:pPr lvl="1"/>
            <a:r>
              <a:t/>
            </a:r>
          </a:p>
          <a:p>
            <a:pPr lvl="2"/>
            <a:r>
              <a:t/>
            </a:r>
          </a:p>
          <a:p>
            <a:pPr lvl="3"/>
            <a:r>
              <a:t/>
            </a:r>
          </a:p>
          <a:p>
            <a:pPr lvl="4"/>
            <a:r>
              <a:t/>
            </a:r>
          </a:p>
        </p:txBody>
      </p:sp>
      <p:sp>
        <p:nvSpPr>
          <p:cNvPr id="6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vidéo direct, petit">
    <p:spTree>
      <p:nvGrpSpPr>
        <p:cNvPr id="1" name=""/>
        <p:cNvGrpSpPr/>
        <p:nvPr/>
      </p:nvGrpSpPr>
      <p:grpSpPr>
        <a:xfrm>
          <a:off x="0" y="0"/>
          <a:ext cx="0" cy="0"/>
          <a:chOff x="0" y="0"/>
          <a:chExt cx="0" cy="0"/>
        </a:xfrm>
      </p:grpSpPr>
      <p:sp>
        <p:nvSpPr>
          <p:cNvPr id="71" name="Sous-titre de diapositiv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72" name="Titre de diapositive"/>
          <p:cNvSpPr txBox="1"/>
          <p:nvPr>
            <p:ph type="title" hasCustomPrompt="1"/>
          </p:nvPr>
        </p:nvSpPr>
        <p:spPr>
          <a:prstGeom prst="rect">
            <a:avLst/>
          </a:prstGeom>
        </p:spPr>
        <p:txBody>
          <a:bodyPr/>
          <a:lstStyle/>
          <a:p>
            <a:pPr/>
            <a:r>
              <a:t>Titre de diapositive</a:t>
            </a:r>
          </a:p>
        </p:txBody>
      </p:sp>
      <p:sp>
        <p:nvSpPr>
          <p:cNvPr id="73" name="Texte niveau 1…"/>
          <p:cNvSpPr txBox="1"/>
          <p:nvPr>
            <p:ph type="body" sz="half" idx="1" hasCustomPrompt="1"/>
          </p:nvPr>
        </p:nvSpPr>
        <p:spPr>
          <a:xfrm>
            <a:off x="1206500" y="4248504"/>
            <a:ext cx="9779000" cy="8256630"/>
          </a:xfrm>
          <a:prstGeom prst="rect">
            <a:avLst/>
          </a:prstGeom>
        </p:spPr>
        <p:txBody>
          <a:bodyPr/>
          <a:lstStyle/>
          <a:p>
            <a:pPr/>
            <a:r>
              <a:t>Texte de puce de diapositive</a:t>
            </a:r>
          </a:p>
          <a:p>
            <a:pPr lvl="1"/>
            <a:r>
              <a:t/>
            </a:r>
          </a:p>
          <a:p>
            <a:pPr lvl="2"/>
            <a:r>
              <a:t/>
            </a:r>
          </a:p>
          <a:p>
            <a:pPr lvl="3"/>
            <a:r>
              <a:t/>
            </a:r>
          </a:p>
          <a:p>
            <a:pPr lvl="4"/>
            <a:r>
              <a:t/>
            </a:r>
          </a:p>
        </p:txBody>
      </p:sp>
      <p:sp>
        <p:nvSpPr>
          <p:cNvPr id="7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vidéo direct, grand">
    <p:spTree>
      <p:nvGrpSpPr>
        <p:cNvPr id="1" name=""/>
        <p:cNvGrpSpPr/>
        <p:nvPr/>
      </p:nvGrpSpPr>
      <p:grpSpPr>
        <a:xfrm>
          <a:off x="0" y="0"/>
          <a:ext cx="0" cy="0"/>
          <a:chOff x="0" y="0"/>
          <a:chExt cx="0" cy="0"/>
        </a:xfrm>
      </p:grpSpPr>
      <p:sp>
        <p:nvSpPr>
          <p:cNvPr id="81" name="Sous-titre de diapositiv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Sous-titre de diapositive</a:t>
            </a:r>
          </a:p>
        </p:txBody>
      </p:sp>
      <p:sp>
        <p:nvSpPr>
          <p:cNvPr id="82" name="Titre de diapositive"/>
          <p:cNvSpPr txBox="1"/>
          <p:nvPr>
            <p:ph type="title" hasCustomPrompt="1"/>
          </p:nvPr>
        </p:nvSpPr>
        <p:spPr>
          <a:xfrm>
            <a:off x="1206500" y="635000"/>
            <a:ext cx="9779000" cy="1689100"/>
          </a:xfrm>
          <a:prstGeom prst="rect">
            <a:avLst/>
          </a:prstGeom>
        </p:spPr>
        <p:txBody>
          <a:bodyPr/>
          <a:lstStyle/>
          <a:p>
            <a:pPr/>
            <a:r>
              <a:t>Titre de diapositive</a:t>
            </a:r>
          </a:p>
        </p:txBody>
      </p:sp>
      <p:sp>
        <p:nvSpPr>
          <p:cNvPr id="83" name="Texte niveau 1…"/>
          <p:cNvSpPr txBox="1"/>
          <p:nvPr>
            <p:ph type="body" sz="half" idx="1" hasCustomPrompt="1"/>
          </p:nvPr>
        </p:nvSpPr>
        <p:spPr>
          <a:xfrm>
            <a:off x="1206500" y="4248504"/>
            <a:ext cx="9779000" cy="8256630"/>
          </a:xfrm>
          <a:prstGeom prst="rect">
            <a:avLst/>
          </a:prstGeom>
        </p:spPr>
        <p:txBody>
          <a:bodyPr/>
          <a:lstStyle/>
          <a:p>
            <a:pPr/>
            <a:r>
              <a:t>Texte de puce de diapositive</a:t>
            </a:r>
          </a:p>
          <a:p>
            <a:pPr lvl="1"/>
            <a:r>
              <a:t/>
            </a:r>
          </a:p>
          <a:p>
            <a:pPr lvl="2"/>
            <a:r>
              <a:t/>
            </a:r>
          </a:p>
          <a:p>
            <a:pPr lvl="3"/>
            <a:r>
              <a:t/>
            </a:r>
          </a:p>
          <a:p>
            <a:pPr lvl="4"/>
            <a:r>
              <a:t/>
            </a:r>
          </a:p>
        </p:txBody>
      </p:sp>
      <p:sp>
        <p:nvSpPr>
          <p:cNvPr id="8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 name="Titre de section"/>
          <p:cNvSpPr txBox="1"/>
          <p:nvPr>
            <p:ph type="title" hasCustomPrompt="1"/>
          </p:nvPr>
        </p:nvSpPr>
        <p:spPr>
          <a:xfrm>
            <a:off x="1206500" y="3906899"/>
            <a:ext cx="21971004" cy="4648201"/>
          </a:xfrm>
          <a:prstGeom prst="rect">
            <a:avLst/>
          </a:prstGeom>
        </p:spPr>
        <p:txBody>
          <a:bodyPr anchor="ctr"/>
          <a:lstStyle>
            <a:lvl1pPr>
              <a:defRPr spc="-119" sz="12000"/>
            </a:lvl1pPr>
          </a:lstStyle>
          <a:p>
            <a:pPr/>
            <a:r>
              <a:t>Titre de section</a:t>
            </a:r>
          </a:p>
        </p:txBody>
      </p:sp>
      <p:sp>
        <p:nvSpPr>
          <p:cNvPr id="9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re de diapositive"/>
          <p:cNvSpPr txBox="1"/>
          <p:nvPr>
            <p:ph type="title" hasCustomPrompt="1"/>
          </p:nvPr>
        </p:nvSpPr>
        <p:spPr>
          <a:xfrm>
            <a:off x="1206500" y="635000"/>
            <a:ext cx="21971000" cy="1689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Titre de diapositive</a:t>
            </a:r>
          </a:p>
        </p:txBody>
      </p:sp>
      <p:sp>
        <p:nvSpPr>
          <p:cNvPr id="3" name="Texte niveau 1…"/>
          <p:cNvSpPr txBox="1"/>
          <p:nvPr>
            <p:ph type="body" idx="1" hasCustomPrompt="1"/>
          </p:nvPr>
        </p:nvSpPr>
        <p:spPr>
          <a:xfrm>
            <a:off x="1206500" y="4260642"/>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de puce de diapositive</a:t>
            </a:r>
          </a:p>
          <a:p>
            <a:pPr lvl="1"/>
            <a:r>
              <a:t/>
            </a:r>
          </a:p>
          <a:p>
            <a:pPr lvl="2"/>
            <a:r>
              <a:t/>
            </a:r>
          </a:p>
          <a:p>
            <a:pPr lvl="3"/>
            <a:r>
              <a:t/>
            </a:r>
          </a:p>
          <a:p>
            <a:pPr lvl="4"/>
            <a:r>
              <a:t/>
            </a:r>
          </a:p>
        </p:txBody>
      </p:sp>
      <p:sp>
        <p:nvSpPr>
          <p:cNvPr id="4" name="Numéro de diapositive"/>
          <p:cNvSpPr txBox="1"/>
          <p:nvPr>
            <p:ph type="sldNum" sz="quarter" idx="2"/>
          </p:nvPr>
        </p:nvSpPr>
        <p:spPr>
          <a:xfrm>
            <a:off x="23493882" y="12425677"/>
            <a:ext cx="453238" cy="462283"/>
          </a:xfrm>
          <a:prstGeom prst="rect">
            <a:avLst/>
          </a:prstGeom>
          <a:ln w="12700">
            <a:miter lim="400000"/>
          </a:ln>
        </p:spPr>
        <p:txBody>
          <a:bodyPr wrap="none" lIns="50800" tIns="50800" rIns="50800" bIns="50800" anchor="b">
            <a:spAutoFit/>
          </a:bodyPr>
          <a:lstStyle>
            <a:lvl1pPr algn="r" defTabSz="584200">
              <a:spcBef>
                <a:spcPts val="0"/>
              </a:spcBef>
              <a:defRPr sz="24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1pPr>
      <a:lvl2pPr marL="0" marR="0" indent="4572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2pPr>
      <a:lvl3pPr marL="0" marR="0" indent="9144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3pPr>
      <a:lvl4pPr marL="0" marR="0" indent="13716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4pPr>
      <a:lvl5pPr marL="0" marR="0" indent="18288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5pPr>
      <a:lvl6pPr marL="0" marR="0" indent="22860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6pPr>
      <a:lvl7pPr marL="0" marR="0" indent="27432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7pPr>
      <a:lvl8pPr marL="0" marR="0" indent="32004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8pPr>
      <a:lvl9pPr marL="0" marR="0" indent="36576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9pPr>
    </p:titleStyle>
    <p:bodyStyle>
      <a:lvl1pPr marL="457200" marR="0" indent="-457200" algn="l" defTabSz="2438338" rtl="0" latinLnBrk="0">
        <a:lnSpc>
          <a:spcPct val="100000"/>
        </a:lnSpc>
        <a:spcBef>
          <a:spcPts val="2000"/>
        </a:spcBef>
        <a:spcAft>
          <a:spcPts val="0"/>
        </a:spcAft>
        <a:buClrTx/>
        <a:buSzPct val="100000"/>
        <a:buFontTx/>
        <a:buChar char="•"/>
        <a:tabLst/>
        <a:defRPr b="0" baseline="0" cap="none" i="0" spc="0" strike="noStrike" sz="4000" u="none">
          <a:solidFill>
            <a:srgbClr val="FFFFFF"/>
          </a:solidFill>
          <a:uFillTx/>
          <a:latin typeface="Optima"/>
          <a:ea typeface="Optima"/>
          <a:cs typeface="Optima"/>
          <a:sym typeface="Optima"/>
        </a:defRPr>
      </a:lvl1pPr>
      <a:lvl2pPr marL="914400" marR="0" indent="-457200" algn="l" defTabSz="2438338" rtl="0" latinLnBrk="0">
        <a:lnSpc>
          <a:spcPct val="100000"/>
        </a:lnSpc>
        <a:spcBef>
          <a:spcPts val="2000"/>
        </a:spcBef>
        <a:spcAft>
          <a:spcPts val="0"/>
        </a:spcAft>
        <a:buClrTx/>
        <a:buSzPct val="100000"/>
        <a:buFontTx/>
        <a:buChar char="•"/>
        <a:tabLst/>
        <a:defRPr b="0" baseline="0" cap="none" i="0" spc="0" strike="noStrike" sz="4000" u="none">
          <a:solidFill>
            <a:srgbClr val="FFFFFF"/>
          </a:solidFill>
          <a:uFillTx/>
          <a:latin typeface="Optima"/>
          <a:ea typeface="Optima"/>
          <a:cs typeface="Optima"/>
          <a:sym typeface="Optima"/>
        </a:defRPr>
      </a:lvl2pPr>
      <a:lvl3pPr marL="1371600" marR="0" indent="-457200" algn="l" defTabSz="2438338" rtl="0" latinLnBrk="0">
        <a:lnSpc>
          <a:spcPct val="100000"/>
        </a:lnSpc>
        <a:spcBef>
          <a:spcPts val="2000"/>
        </a:spcBef>
        <a:spcAft>
          <a:spcPts val="0"/>
        </a:spcAft>
        <a:buClrTx/>
        <a:buSzPct val="100000"/>
        <a:buFontTx/>
        <a:buChar char="•"/>
        <a:tabLst/>
        <a:defRPr b="0" baseline="0" cap="none" i="0" spc="0" strike="noStrike" sz="4000" u="none">
          <a:solidFill>
            <a:srgbClr val="FFFFFF"/>
          </a:solidFill>
          <a:uFillTx/>
          <a:latin typeface="Optima"/>
          <a:ea typeface="Optima"/>
          <a:cs typeface="Optima"/>
          <a:sym typeface="Optima"/>
        </a:defRPr>
      </a:lvl3pPr>
      <a:lvl4pPr marL="1828800" marR="0" indent="-457200" algn="l" defTabSz="2438338" rtl="0" latinLnBrk="0">
        <a:lnSpc>
          <a:spcPct val="100000"/>
        </a:lnSpc>
        <a:spcBef>
          <a:spcPts val="2000"/>
        </a:spcBef>
        <a:spcAft>
          <a:spcPts val="0"/>
        </a:spcAft>
        <a:buClrTx/>
        <a:buSzPct val="100000"/>
        <a:buFontTx/>
        <a:buChar char="•"/>
        <a:tabLst/>
        <a:defRPr b="0" baseline="0" cap="none" i="0" spc="0" strike="noStrike" sz="4000" u="none">
          <a:solidFill>
            <a:srgbClr val="FFFFFF"/>
          </a:solidFill>
          <a:uFillTx/>
          <a:latin typeface="Optima"/>
          <a:ea typeface="Optima"/>
          <a:cs typeface="Optima"/>
          <a:sym typeface="Optima"/>
        </a:defRPr>
      </a:lvl4pPr>
      <a:lvl5pPr marL="2286000" marR="0" indent="-457200" algn="l" defTabSz="2438338" rtl="0" latinLnBrk="0">
        <a:lnSpc>
          <a:spcPct val="100000"/>
        </a:lnSpc>
        <a:spcBef>
          <a:spcPts val="2000"/>
        </a:spcBef>
        <a:spcAft>
          <a:spcPts val="0"/>
        </a:spcAft>
        <a:buClrTx/>
        <a:buSzPct val="100000"/>
        <a:buFontTx/>
        <a:buChar char="•"/>
        <a:tabLst/>
        <a:defRPr b="0" baseline="0" cap="none" i="0" spc="0" strike="noStrike" sz="4000" u="none">
          <a:solidFill>
            <a:srgbClr val="FFFFFF"/>
          </a:solidFill>
          <a:uFillTx/>
          <a:latin typeface="Optima"/>
          <a:ea typeface="Optima"/>
          <a:cs typeface="Optima"/>
          <a:sym typeface="Optima"/>
        </a:defRPr>
      </a:lvl5pPr>
      <a:lvl6pPr marL="2743200" marR="0" indent="-457200" algn="l" defTabSz="2438338" rtl="0" latinLnBrk="0">
        <a:lnSpc>
          <a:spcPct val="100000"/>
        </a:lnSpc>
        <a:spcBef>
          <a:spcPts val="2000"/>
        </a:spcBef>
        <a:spcAft>
          <a:spcPts val="0"/>
        </a:spcAft>
        <a:buClrTx/>
        <a:buSzPct val="100000"/>
        <a:buFontTx/>
        <a:buChar char="•"/>
        <a:tabLst/>
        <a:defRPr b="0" baseline="0" cap="none" i="0" spc="0" strike="noStrike" sz="4000" u="none">
          <a:solidFill>
            <a:srgbClr val="FFFFFF"/>
          </a:solidFill>
          <a:uFillTx/>
          <a:latin typeface="Optima"/>
          <a:ea typeface="Optima"/>
          <a:cs typeface="Optima"/>
          <a:sym typeface="Optima"/>
        </a:defRPr>
      </a:lvl6pPr>
      <a:lvl7pPr marL="3200400" marR="0" indent="-457200" algn="l" defTabSz="2438338" rtl="0" latinLnBrk="0">
        <a:lnSpc>
          <a:spcPct val="100000"/>
        </a:lnSpc>
        <a:spcBef>
          <a:spcPts val="2000"/>
        </a:spcBef>
        <a:spcAft>
          <a:spcPts val="0"/>
        </a:spcAft>
        <a:buClrTx/>
        <a:buSzPct val="100000"/>
        <a:buFontTx/>
        <a:buChar char="•"/>
        <a:tabLst/>
        <a:defRPr b="0" baseline="0" cap="none" i="0" spc="0" strike="noStrike" sz="4000" u="none">
          <a:solidFill>
            <a:srgbClr val="FFFFFF"/>
          </a:solidFill>
          <a:uFillTx/>
          <a:latin typeface="Optima"/>
          <a:ea typeface="Optima"/>
          <a:cs typeface="Optima"/>
          <a:sym typeface="Optima"/>
        </a:defRPr>
      </a:lvl7pPr>
      <a:lvl8pPr marL="3657600" marR="0" indent="-457200" algn="l" defTabSz="2438338" rtl="0" latinLnBrk="0">
        <a:lnSpc>
          <a:spcPct val="100000"/>
        </a:lnSpc>
        <a:spcBef>
          <a:spcPts val="2000"/>
        </a:spcBef>
        <a:spcAft>
          <a:spcPts val="0"/>
        </a:spcAft>
        <a:buClrTx/>
        <a:buSzPct val="100000"/>
        <a:buFontTx/>
        <a:buChar char="•"/>
        <a:tabLst/>
        <a:defRPr b="0" baseline="0" cap="none" i="0" spc="0" strike="noStrike" sz="4000" u="none">
          <a:solidFill>
            <a:srgbClr val="FFFFFF"/>
          </a:solidFill>
          <a:uFillTx/>
          <a:latin typeface="Optima"/>
          <a:ea typeface="Optima"/>
          <a:cs typeface="Optima"/>
          <a:sym typeface="Optima"/>
        </a:defRPr>
      </a:lvl8pPr>
      <a:lvl9pPr marL="4114800" marR="0" indent="-457200" algn="l" defTabSz="2438338" rtl="0" latinLnBrk="0">
        <a:lnSpc>
          <a:spcPct val="100000"/>
        </a:lnSpc>
        <a:spcBef>
          <a:spcPts val="2000"/>
        </a:spcBef>
        <a:spcAft>
          <a:spcPts val="0"/>
        </a:spcAft>
        <a:buClrTx/>
        <a:buSzPct val="100000"/>
        <a:buFontTx/>
        <a:buChar char="•"/>
        <a:tabLst/>
        <a:defRPr b="0" baseline="0" cap="none" i="0" spc="0" strike="noStrike" sz="4000" u="none">
          <a:solidFill>
            <a:srgbClr val="FFFFFF"/>
          </a:solidFill>
          <a:uFillTx/>
          <a:latin typeface="Optima"/>
          <a:ea typeface="Optima"/>
          <a:cs typeface="Optima"/>
          <a:sym typeface="Optima"/>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Optima"/>
        </a:defRPr>
      </a:lvl1pPr>
      <a:lvl2pPr marL="0" marR="0" indent="457200" algn="r" defTabSz="5842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Optima"/>
        </a:defRPr>
      </a:lvl2pPr>
      <a:lvl3pPr marL="0" marR="0" indent="914400" algn="r" defTabSz="5842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Optima"/>
        </a:defRPr>
      </a:lvl3pPr>
      <a:lvl4pPr marL="0" marR="0" indent="1371600" algn="r" defTabSz="5842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Optima"/>
        </a:defRPr>
      </a:lvl4pPr>
      <a:lvl5pPr marL="0" marR="0" indent="1828800" algn="r" defTabSz="5842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Optima"/>
        </a:defRPr>
      </a:lvl5pPr>
      <a:lvl6pPr marL="0" marR="0" indent="2286000" algn="r" defTabSz="5842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Optima"/>
        </a:defRPr>
      </a:lvl6pPr>
      <a:lvl7pPr marL="0" marR="0" indent="2743200" algn="r" defTabSz="5842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Optima"/>
        </a:defRPr>
      </a:lvl7pPr>
      <a:lvl8pPr marL="0" marR="0" indent="3200400" algn="r" defTabSz="5842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Optima"/>
        </a:defRPr>
      </a:lvl8pPr>
      <a:lvl9pPr marL="0" marR="0" indent="3657600" algn="r" defTabSz="5842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Optim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JF Dubroca - Juin 202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lgn="r">
              <a:defRPr>
                <a:latin typeface="Optima"/>
                <a:ea typeface="Optima"/>
                <a:cs typeface="Optima"/>
                <a:sym typeface="Optima"/>
              </a:defRPr>
            </a:lvl1pPr>
          </a:lstStyle>
          <a:p>
            <a:pPr/>
            <a:r>
              <a:t>JF Dubroca - Juin 2025</a:t>
            </a:r>
          </a:p>
        </p:txBody>
      </p:sp>
      <p:sp>
        <p:nvSpPr>
          <p:cNvPr id="172" name="Analyse des ventes de notre librairie"/>
          <p:cNvSpPr txBox="1"/>
          <p:nvPr>
            <p:ph type="ctrTitle"/>
          </p:nvPr>
        </p:nvSpPr>
        <p:spPr>
          <a:xfrm>
            <a:off x="1592086" y="4851400"/>
            <a:ext cx="21199828" cy="2006600"/>
          </a:xfrm>
          <a:prstGeom prst="rect">
            <a:avLst/>
          </a:prstGeom>
        </p:spPr>
        <p:txBody>
          <a:bodyPr anchor="ctr"/>
          <a:lstStyle>
            <a:lvl1pPr algn="ctr" defTabSz="352044">
              <a:defRPr spc="-108" sz="10890">
                <a:latin typeface="Optima"/>
                <a:ea typeface="Optima"/>
                <a:cs typeface="Optima"/>
                <a:sym typeface="Optima"/>
              </a:defRPr>
            </a:lvl1pPr>
          </a:lstStyle>
          <a:p>
            <a:pPr/>
            <a:r>
              <a:t>Analyse des ventes de notre librairie</a:t>
            </a:r>
          </a:p>
        </p:txBody>
      </p:sp>
      <p:sp>
        <p:nvSpPr>
          <p:cNvPr id="173" name="Numéro de diapositive"/>
          <p:cNvSpPr txBox="1"/>
          <p:nvPr>
            <p:ph type="sldNum" sz="quarter" idx="2"/>
          </p:nvPr>
        </p:nvSpPr>
        <p:spPr>
          <a:xfrm>
            <a:off x="23660099" y="12420599"/>
            <a:ext cx="283770" cy="46228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Les flop"/>
          <p:cNvSpPr txBox="1"/>
          <p:nvPr>
            <p:ph type="ctrTitle"/>
          </p:nvPr>
        </p:nvSpPr>
        <p:spPr>
          <a:xfrm>
            <a:off x="1034725" y="1033460"/>
            <a:ext cx="21199828" cy="1717332"/>
          </a:xfrm>
          <a:prstGeom prst="rect">
            <a:avLst/>
          </a:prstGeom>
        </p:spPr>
        <p:txBody>
          <a:bodyPr/>
          <a:lstStyle>
            <a:lvl1pPr>
              <a:defRPr spc="-101" sz="10100">
                <a:latin typeface="Optima"/>
                <a:ea typeface="Optima"/>
                <a:cs typeface="Optima"/>
                <a:sym typeface="Optima"/>
              </a:defRPr>
            </a:lvl1pPr>
          </a:lstStyle>
          <a:p>
            <a:pPr/>
            <a:r>
              <a:t>Les flop </a:t>
            </a:r>
          </a:p>
        </p:txBody>
      </p:sp>
      <p:pic>
        <p:nvPicPr>
          <p:cNvPr id="236" name="Les 10 articles qui génèrent le moins de CA.png" descr="Les 10 articles qui génèrent le moins de CA.png"/>
          <p:cNvPicPr>
            <a:picLocks noChangeAspect="1"/>
          </p:cNvPicPr>
          <p:nvPr/>
        </p:nvPicPr>
        <p:blipFill>
          <a:blip r:embed="rId3">
            <a:extLst/>
          </a:blip>
          <a:stretch>
            <a:fillRect/>
          </a:stretch>
        </p:blipFill>
        <p:spPr>
          <a:xfrm>
            <a:off x="2946400" y="4318000"/>
            <a:ext cx="7581900" cy="3790950"/>
          </a:xfrm>
          <a:prstGeom prst="rect">
            <a:avLst/>
          </a:prstGeom>
          <a:ln w="12700">
            <a:miter lim="400000"/>
          </a:ln>
        </p:spPr>
      </p:pic>
      <p:pic>
        <p:nvPicPr>
          <p:cNvPr id="237" name="Les 10 clients qui achètent le moins.png" descr="Les 10 clients qui achètent le moins.png"/>
          <p:cNvPicPr>
            <a:picLocks noChangeAspect="1"/>
          </p:cNvPicPr>
          <p:nvPr/>
        </p:nvPicPr>
        <p:blipFill>
          <a:blip r:embed="rId4">
            <a:extLst/>
          </a:blip>
          <a:stretch>
            <a:fillRect/>
          </a:stretch>
        </p:blipFill>
        <p:spPr>
          <a:xfrm>
            <a:off x="13855700" y="8597900"/>
            <a:ext cx="7581900" cy="3790950"/>
          </a:xfrm>
          <a:prstGeom prst="rect">
            <a:avLst/>
          </a:prstGeom>
          <a:ln w="12700">
            <a:miter lim="400000"/>
          </a:ln>
        </p:spPr>
      </p:pic>
      <p:pic>
        <p:nvPicPr>
          <p:cNvPr id="238" name="Les 10 clients qui génèrent le moins de CA.png" descr="Les 10 clients qui génèrent le moins de CA.png"/>
          <p:cNvPicPr>
            <a:picLocks noChangeAspect="1"/>
          </p:cNvPicPr>
          <p:nvPr/>
        </p:nvPicPr>
        <p:blipFill>
          <a:blip r:embed="rId5">
            <a:extLst/>
          </a:blip>
          <a:stretch>
            <a:fillRect/>
          </a:stretch>
        </p:blipFill>
        <p:spPr>
          <a:xfrm>
            <a:off x="2946400" y="8623300"/>
            <a:ext cx="7581900" cy="3790950"/>
          </a:xfrm>
          <a:prstGeom prst="rect">
            <a:avLst/>
          </a:prstGeom>
          <a:ln w="12700">
            <a:miter lim="400000"/>
          </a:ln>
        </p:spPr>
      </p:pic>
      <p:pic>
        <p:nvPicPr>
          <p:cNvPr id="239" name="Nombre d'articles vendus moins de 10 fois.png" descr="Nombre d'articles vendus moins de 10 fois.png"/>
          <p:cNvPicPr>
            <a:picLocks noChangeAspect="1"/>
          </p:cNvPicPr>
          <p:nvPr/>
        </p:nvPicPr>
        <p:blipFill>
          <a:blip r:embed="rId6">
            <a:extLst/>
          </a:blip>
          <a:stretch>
            <a:fillRect/>
          </a:stretch>
        </p:blipFill>
        <p:spPr>
          <a:xfrm>
            <a:off x="13855700" y="4330700"/>
            <a:ext cx="7581900" cy="3790950"/>
          </a:xfrm>
          <a:prstGeom prst="rect">
            <a:avLst/>
          </a:prstGeom>
          <a:ln w="12700">
            <a:miter lim="400000"/>
          </a:ln>
        </p:spPr>
      </p:pic>
      <p:sp>
        <p:nvSpPr>
          <p:cNvPr id="240" name="Numéro de diapositiv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Subtype="0" presetID="6" grpId="1" accel="50000" decel="50000" fill="hold">
                                  <p:stCondLst>
                                    <p:cond delay="0"/>
                                  </p:stCondLst>
                                  <p:childTnLst>
                                    <p:animScale>
                                      <p:cBhvr>
                                        <p:cTn id="6" dur="1000" fill="hold"/>
                                        <p:tgtEl>
                                          <p:spTgt spid="236"/>
                                        </p:tgtEl>
                                      </p:cBhvr>
                                      <p:by x="266666" y="266666"/>
                                    </p:animScale>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223698 0.138657" origin="layout" pathEditMode="relative">
                                      <p:cBhvr>
                                        <p:cTn id="9" dur="500" fill="hold"/>
                                        <p:tgtEl>
                                          <p:spTgt spid="236"/>
                                        </p:tgtEl>
                                        <p:attrNameLst>
                                          <p:attrName>ppt_x</p:attrName>
                                          <p:attrName>ppt_y</p:attrName>
                                        </p:attrNameLst>
                                      </p:cBhvr>
                                    </p:animMotion>
                                  </p:childTnLst>
                                </p:cTn>
                              </p:par>
                            </p:childTnLst>
                          </p:cTn>
                        </p:par>
                        <p:par>
                          <p:cTn id="10" fill="hold">
                            <p:stCondLst>
                              <p:cond delay="0"/>
                            </p:stCondLst>
                            <p:childTnLst>
                              <p:par>
                                <p:cTn id="11" presetClass="emph" nodeType="withEffect" presetID="9" grpId="3" fill="hold">
                                  <p:stCondLst>
                                    <p:cond delay="0"/>
                                  </p:stCondLst>
                                  <p:childTnLst>
                                    <p:set>
                                      <p:cBhvr>
                                        <p:cTn id="12" dur="indefinite" fill="hold"/>
                                        <p:tgtEl>
                                          <p:spTgt spid="239"/>
                                        </p:tgtEl>
                                        <p:attrNameLst>
                                          <p:attrName>style.opacity</p:attrName>
                                        </p:attrNameLst>
                                      </p:cBhvr>
                                      <p:to>
                                        <p:strVal val="0.00"/>
                                      </p:to>
                                    </p:set>
                                    <p:animEffect filter="image" prLst="opacity: 0.00; ">
                                      <p:cBhvr>
                                        <p:cTn id="13" dur="indefinite" fill="hold"/>
                                        <p:tgtEl>
                                          <p:spTgt spid="239"/>
                                        </p:tgtEl>
                                      </p:cBhvr>
                                    </p:animEffect>
                                  </p:childTnLst>
                                </p:cTn>
                              </p:par>
                            </p:childTnLst>
                          </p:cTn>
                        </p:par>
                        <p:par>
                          <p:cTn id="14" fill="hold">
                            <p:stCondLst>
                              <p:cond delay="0"/>
                            </p:stCondLst>
                            <p:childTnLst>
                              <p:par>
                                <p:cTn id="15" presetClass="emph" nodeType="withEffect" presetID="9" grpId="4" fill="hold">
                                  <p:stCondLst>
                                    <p:cond delay="0"/>
                                  </p:stCondLst>
                                  <p:childTnLst>
                                    <p:set>
                                      <p:cBhvr>
                                        <p:cTn id="16" dur="indefinite" fill="hold"/>
                                        <p:tgtEl>
                                          <p:spTgt spid="237"/>
                                        </p:tgtEl>
                                        <p:attrNameLst>
                                          <p:attrName>style.opacity</p:attrName>
                                        </p:attrNameLst>
                                      </p:cBhvr>
                                      <p:to>
                                        <p:strVal val="0.00"/>
                                      </p:to>
                                    </p:set>
                                    <p:animEffect filter="image" prLst="opacity: 0.00; ">
                                      <p:cBhvr>
                                        <p:cTn id="17" dur="indefinite" fill="hold"/>
                                        <p:tgtEl>
                                          <p:spTgt spid="237"/>
                                        </p:tgtEl>
                                      </p:cBhvr>
                                    </p:animEffect>
                                  </p:childTnLst>
                                </p:cTn>
                              </p:par>
                            </p:childTnLst>
                          </p:cTn>
                        </p:par>
                        <p:par>
                          <p:cTn id="18" fill="hold">
                            <p:stCondLst>
                              <p:cond delay="0"/>
                            </p:stCondLst>
                            <p:childTnLst>
                              <p:par>
                                <p:cTn id="19" presetClass="emph" nodeType="withEffect" presetID="9" grpId="5" fill="hold">
                                  <p:stCondLst>
                                    <p:cond delay="0"/>
                                  </p:stCondLst>
                                  <p:childTnLst>
                                    <p:set>
                                      <p:cBhvr>
                                        <p:cTn id="20" dur="indefinite" fill="hold"/>
                                        <p:tgtEl>
                                          <p:spTgt spid="238"/>
                                        </p:tgtEl>
                                        <p:attrNameLst>
                                          <p:attrName>style.opacity</p:attrName>
                                        </p:attrNameLst>
                                      </p:cBhvr>
                                      <p:to>
                                        <p:strVal val="0.00"/>
                                      </p:to>
                                    </p:set>
                                    <p:animEffect filter="image" prLst="opacity: 0.00; ">
                                      <p:cBhvr>
                                        <p:cTn id="21" dur="indefinite" fill="hold"/>
                                        <p:tgtEl>
                                          <p:spTgt spid="238"/>
                                        </p:tgtEl>
                                      </p:cBhvr>
                                    </p:animEffect>
                                  </p:childTnLst>
                                </p:cTn>
                              </p:par>
                            </p:childTnLst>
                          </p:cTn>
                        </p:par>
                      </p:childTnLst>
                    </p:cTn>
                  </p:par>
                  <p:par>
                    <p:cTn id="22" fill="hold">
                      <p:stCondLst>
                        <p:cond delay="indefinite"/>
                      </p:stCondLst>
                      <p:childTnLst>
                        <p:par>
                          <p:cTn id="23" fill="hold">
                            <p:stCondLst>
                              <p:cond delay="0"/>
                            </p:stCondLst>
                            <p:childTnLst>
                              <p:par>
                                <p:cTn id="24" presetClass="emph" nodeType="clickEffect" presetSubtype="0" presetID="6" grpId="6" accel="50000" decel="50000" fill="hold">
                                  <p:stCondLst>
                                    <p:cond delay="0"/>
                                  </p:stCondLst>
                                  <p:childTnLst>
                                    <p:animScale>
                                      <p:cBhvr>
                                        <p:cTn id="25" dur="1000" fill="hold"/>
                                        <p:tgtEl>
                                          <p:spTgt spid="236"/>
                                        </p:tgtEl>
                                      </p:cBhvr>
                                      <p:by x="37437" y="37437"/>
                                    </p:animScale>
                                  </p:childTnLst>
                                </p:cTn>
                              </p:par>
                            </p:childTnLst>
                          </p:cTn>
                        </p:par>
                        <p:par>
                          <p:cTn id="26" fill="hold">
                            <p:stCondLst>
                              <p:cond delay="0"/>
                            </p:stCondLst>
                            <p:childTnLst>
                              <p:par>
                                <p:cTn id="27" presetClass="path" nodeType="withEffect" presetSubtype="0" presetID="-1" grpId="7" accel="50000" decel="50000" fill="hold">
                                  <p:stCondLst>
                                    <p:cond delay="0"/>
                                  </p:stCondLst>
                                  <p:childTnLst>
                                    <p:animMotion path="M 0.223698 0.138657 L -0.000260 -0.000231" origin="layout" pathEditMode="relative">
                                      <p:cBhvr>
                                        <p:cTn id="28" dur="1000" fill="hold"/>
                                        <p:tgtEl>
                                          <p:spTgt spid="236"/>
                                        </p:tgtEl>
                                        <p:attrNameLst>
                                          <p:attrName>ppt_x</p:attrName>
                                          <p:attrName>ppt_y</p:attrName>
                                        </p:attrNameLst>
                                      </p:cBhvr>
                                    </p:animMotion>
                                  </p:childTnLst>
                                </p:cTn>
                              </p:par>
                            </p:childTnLst>
                          </p:cTn>
                        </p:par>
                        <p:par>
                          <p:cTn id="29" fill="hold">
                            <p:stCondLst>
                              <p:cond delay="0"/>
                            </p:stCondLst>
                            <p:childTnLst>
                              <p:par>
                                <p:cTn id="30" presetClass="emph" nodeType="withEffect" presetID="9" grpId="8" fill="hold">
                                  <p:stCondLst>
                                    <p:cond delay="0"/>
                                  </p:stCondLst>
                                  <p:childTnLst>
                                    <p:set>
                                      <p:cBhvr>
                                        <p:cTn id="31" dur="indefinite" fill="hold"/>
                                        <p:tgtEl>
                                          <p:spTgt spid="236"/>
                                        </p:tgtEl>
                                        <p:attrNameLst>
                                          <p:attrName>style.opacity</p:attrName>
                                        </p:attrNameLst>
                                      </p:cBhvr>
                                      <p:to>
                                        <p:strVal val="0.00"/>
                                      </p:to>
                                    </p:set>
                                    <p:animEffect filter="image" prLst="opacity: 0.00; ">
                                      <p:cBhvr>
                                        <p:cTn id="32" dur="indefinite" fill="hold"/>
                                        <p:tgtEl>
                                          <p:spTgt spid="236"/>
                                        </p:tgtEl>
                                      </p:cBhvr>
                                    </p:animEffect>
                                  </p:childTnLst>
                                </p:cTn>
                              </p:par>
                            </p:childTnLst>
                          </p:cTn>
                        </p:par>
                        <p:par>
                          <p:cTn id="33" fill="hold">
                            <p:stCondLst>
                              <p:cond delay="0"/>
                            </p:stCondLst>
                            <p:childTnLst>
                              <p:par>
                                <p:cTn id="34" presetClass="emph" nodeType="withEffect" presetID="9" grpId="9" fill="hold">
                                  <p:stCondLst>
                                    <p:cond delay="0"/>
                                  </p:stCondLst>
                                  <p:childTnLst>
                                    <p:set>
                                      <p:cBhvr>
                                        <p:cTn id="35" dur="indefinite" fill="hold"/>
                                        <p:tgtEl>
                                          <p:spTgt spid="239"/>
                                        </p:tgtEl>
                                        <p:attrNameLst>
                                          <p:attrName>style.opacity</p:attrName>
                                        </p:attrNameLst>
                                      </p:cBhvr>
                                      <p:to>
                                        <p:strVal val="1.00"/>
                                      </p:to>
                                    </p:set>
                                    <p:animEffect filter="image" prLst="opacity: 1.00; ">
                                      <p:cBhvr>
                                        <p:cTn id="36" dur="indefinite" fill="hold"/>
                                        <p:tgtEl>
                                          <p:spTgt spid="239"/>
                                        </p:tgtEl>
                                      </p:cBhvr>
                                    </p:animEffect>
                                  </p:childTnLst>
                                </p:cTn>
                              </p:par>
                            </p:childTnLst>
                          </p:cTn>
                        </p:par>
                        <p:par>
                          <p:cTn id="37" fill="hold">
                            <p:stCondLst>
                              <p:cond delay="0"/>
                            </p:stCondLst>
                            <p:childTnLst>
                              <p:par>
                                <p:cTn id="38" presetClass="emph" nodeType="withEffect" presetSubtype="0" presetID="6" grpId="10" accel="50000" decel="50000" fill="hold">
                                  <p:stCondLst>
                                    <p:cond delay="0"/>
                                  </p:stCondLst>
                                  <p:childTnLst>
                                    <p:animScale>
                                      <p:cBhvr>
                                        <p:cTn id="39" dur="1000" fill="hold"/>
                                        <p:tgtEl>
                                          <p:spTgt spid="239"/>
                                        </p:tgtEl>
                                      </p:cBhvr>
                                      <p:by x="266666" y="266666"/>
                                    </p:animScale>
                                  </p:childTnLst>
                                </p:cTn>
                              </p:par>
                            </p:childTnLst>
                          </p:cTn>
                        </p:par>
                        <p:par>
                          <p:cTn id="40" fill="hold">
                            <p:stCondLst>
                              <p:cond delay="0"/>
                            </p:stCondLst>
                            <p:childTnLst>
                              <p:par>
                                <p:cTn id="41" presetClass="path" nodeType="withEffect" presetSubtype="0" presetID="-1" grpId="11" accel="50000" decel="50000" fill="hold">
                                  <p:stCondLst>
                                    <p:cond delay="0"/>
                                  </p:stCondLst>
                                  <p:childTnLst>
                                    <p:animMotion path="M 0.000000 0.000000 L -0.223698 0.137731" origin="layout" pathEditMode="relative">
                                      <p:cBhvr>
                                        <p:cTn id="42" dur="1000" fill="hold"/>
                                        <p:tgtEl>
                                          <p:spTgt spid="239"/>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Class="emph" nodeType="clickEffect" presetSubtype="0" presetID="6" grpId="12" accel="50000" decel="50000" fill="hold">
                                  <p:stCondLst>
                                    <p:cond delay="0"/>
                                  </p:stCondLst>
                                  <p:childTnLst>
                                    <p:animScale>
                                      <p:cBhvr>
                                        <p:cTn id="46" dur="1000" fill="hold"/>
                                        <p:tgtEl>
                                          <p:spTgt spid="239"/>
                                        </p:tgtEl>
                                      </p:cBhvr>
                                      <p:by x="37500" y="37500"/>
                                    </p:animScale>
                                  </p:childTnLst>
                                </p:cTn>
                              </p:par>
                            </p:childTnLst>
                          </p:cTn>
                        </p:par>
                        <p:par>
                          <p:cTn id="47" fill="hold">
                            <p:stCondLst>
                              <p:cond delay="0"/>
                            </p:stCondLst>
                            <p:childTnLst>
                              <p:par>
                                <p:cTn id="48" presetClass="path" nodeType="withEffect" presetSubtype="0" presetID="-1" grpId="13" accel="50000" decel="50000" fill="hold">
                                  <p:stCondLst>
                                    <p:cond delay="0"/>
                                  </p:stCondLst>
                                  <p:childTnLst>
                                    <p:animMotion path="M -0.223698 0.137731 L 0.000000 0.000000" origin="layout" pathEditMode="relative">
                                      <p:cBhvr>
                                        <p:cTn id="49" dur="1000" fill="hold"/>
                                        <p:tgtEl>
                                          <p:spTgt spid="239"/>
                                        </p:tgtEl>
                                        <p:attrNameLst>
                                          <p:attrName>ppt_x</p:attrName>
                                          <p:attrName>ppt_y</p:attrName>
                                        </p:attrNameLst>
                                      </p:cBhvr>
                                    </p:animMotion>
                                  </p:childTnLst>
                                </p:cTn>
                              </p:par>
                            </p:childTnLst>
                          </p:cTn>
                        </p:par>
                        <p:par>
                          <p:cTn id="50" fill="hold">
                            <p:stCondLst>
                              <p:cond delay="0"/>
                            </p:stCondLst>
                            <p:childTnLst>
                              <p:par>
                                <p:cTn id="51" presetClass="emph" nodeType="withEffect" presetID="9" grpId="14" fill="hold">
                                  <p:stCondLst>
                                    <p:cond delay="0"/>
                                  </p:stCondLst>
                                  <p:childTnLst>
                                    <p:set>
                                      <p:cBhvr>
                                        <p:cTn id="52" dur="indefinite" fill="hold"/>
                                        <p:tgtEl>
                                          <p:spTgt spid="239"/>
                                        </p:tgtEl>
                                        <p:attrNameLst>
                                          <p:attrName>style.opacity</p:attrName>
                                        </p:attrNameLst>
                                      </p:cBhvr>
                                      <p:to>
                                        <p:strVal val="0.00"/>
                                      </p:to>
                                    </p:set>
                                    <p:animEffect filter="image" prLst="opacity: 0.00; ">
                                      <p:cBhvr>
                                        <p:cTn id="53" dur="indefinite" fill="hold"/>
                                        <p:tgtEl>
                                          <p:spTgt spid="239"/>
                                        </p:tgtEl>
                                      </p:cBhvr>
                                    </p:animEffect>
                                  </p:childTnLst>
                                </p:cTn>
                              </p:par>
                            </p:childTnLst>
                          </p:cTn>
                        </p:par>
                        <p:par>
                          <p:cTn id="54" fill="hold">
                            <p:stCondLst>
                              <p:cond delay="0"/>
                            </p:stCondLst>
                            <p:childTnLst>
                              <p:par>
                                <p:cTn id="55" presetClass="emph" nodeType="withEffect" presetID="9" grpId="15" fill="hold">
                                  <p:stCondLst>
                                    <p:cond delay="0"/>
                                  </p:stCondLst>
                                  <p:childTnLst>
                                    <p:set>
                                      <p:cBhvr>
                                        <p:cTn id="56" dur="indefinite" fill="hold"/>
                                        <p:tgtEl>
                                          <p:spTgt spid="238"/>
                                        </p:tgtEl>
                                        <p:attrNameLst>
                                          <p:attrName>style.opacity</p:attrName>
                                        </p:attrNameLst>
                                      </p:cBhvr>
                                      <p:to>
                                        <p:strVal val="1.00"/>
                                      </p:to>
                                    </p:set>
                                    <p:animEffect filter="image" prLst="opacity: 1.00; ">
                                      <p:cBhvr>
                                        <p:cTn id="57" dur="indefinite" fill="hold"/>
                                        <p:tgtEl>
                                          <p:spTgt spid="238"/>
                                        </p:tgtEl>
                                      </p:cBhvr>
                                    </p:animEffect>
                                  </p:childTnLst>
                                </p:cTn>
                              </p:par>
                            </p:childTnLst>
                          </p:cTn>
                        </p:par>
                        <p:par>
                          <p:cTn id="58" fill="hold">
                            <p:stCondLst>
                              <p:cond delay="0"/>
                            </p:stCondLst>
                            <p:childTnLst>
                              <p:par>
                                <p:cTn id="59" presetClass="emph" nodeType="withEffect" presetSubtype="0" presetID="6" grpId="16" accel="50000" decel="50000" fill="hold">
                                  <p:stCondLst>
                                    <p:cond delay="0"/>
                                  </p:stCondLst>
                                  <p:childTnLst>
                                    <p:animScale>
                                      <p:cBhvr>
                                        <p:cTn id="60" dur="1000" fill="hold"/>
                                        <p:tgtEl>
                                          <p:spTgt spid="238"/>
                                        </p:tgtEl>
                                      </p:cBhvr>
                                      <p:by x="266666" y="266666"/>
                                    </p:animScale>
                                  </p:childTnLst>
                                </p:cTn>
                              </p:par>
                            </p:childTnLst>
                          </p:cTn>
                        </p:par>
                        <p:par>
                          <p:cTn id="61" fill="hold">
                            <p:stCondLst>
                              <p:cond delay="0"/>
                            </p:stCondLst>
                            <p:childTnLst>
                              <p:par>
                                <p:cTn id="62" presetClass="path" nodeType="withEffect" presetSubtype="0" presetID="-1" grpId="17" accel="50000" decel="50000" fill="hold">
                                  <p:stCondLst>
                                    <p:cond delay="0"/>
                                  </p:stCondLst>
                                  <p:childTnLst>
                                    <p:animMotion path="M 0.000000 0.000000 L 0.223698 -0.175231" origin="layout" pathEditMode="relative">
                                      <p:cBhvr>
                                        <p:cTn id="63" dur="1000" fill="hold"/>
                                        <p:tgtEl>
                                          <p:spTgt spid="238"/>
                                        </p:tgtEl>
                                        <p:attrNameLst>
                                          <p:attrName>ppt_x</p:attrName>
                                          <p:attrName>ppt_y</p:attrName>
                                        </p:attrNameLst>
                                      </p:cBhvr>
                                    </p:animMotion>
                                  </p:childTnLst>
                                </p:cTn>
                              </p:par>
                            </p:childTnLst>
                          </p:cTn>
                        </p:par>
                      </p:childTnLst>
                    </p:cTn>
                  </p:par>
                  <p:par>
                    <p:cTn id="64" fill="hold">
                      <p:stCondLst>
                        <p:cond delay="indefinite"/>
                      </p:stCondLst>
                      <p:childTnLst>
                        <p:par>
                          <p:cTn id="65" fill="hold">
                            <p:stCondLst>
                              <p:cond delay="0"/>
                            </p:stCondLst>
                            <p:childTnLst>
                              <p:par>
                                <p:cTn id="66" presetClass="emph" nodeType="clickEffect" presetSubtype="0" presetID="6" grpId="18" accel="50000" decel="50000" fill="hold">
                                  <p:stCondLst>
                                    <p:cond delay="0"/>
                                  </p:stCondLst>
                                  <p:childTnLst>
                                    <p:animScale>
                                      <p:cBhvr>
                                        <p:cTn id="67" dur="1000" fill="hold"/>
                                        <p:tgtEl>
                                          <p:spTgt spid="238"/>
                                        </p:tgtEl>
                                      </p:cBhvr>
                                      <p:by x="37437" y="37437"/>
                                    </p:animScale>
                                  </p:childTnLst>
                                </p:cTn>
                              </p:par>
                            </p:childTnLst>
                          </p:cTn>
                        </p:par>
                        <p:par>
                          <p:cTn id="68" fill="hold">
                            <p:stCondLst>
                              <p:cond delay="0"/>
                            </p:stCondLst>
                            <p:childTnLst>
                              <p:par>
                                <p:cTn id="69" presetClass="path" nodeType="withEffect" presetSubtype="0" presetID="-1" grpId="19" accel="50000" decel="50000" fill="hold">
                                  <p:stCondLst>
                                    <p:cond delay="0"/>
                                  </p:stCondLst>
                                  <p:childTnLst>
                                    <p:animMotion path="M 0.223698 -0.175231 L -0.000260 -0.000231" origin="layout" pathEditMode="relative">
                                      <p:cBhvr>
                                        <p:cTn id="70" dur="1000" fill="hold"/>
                                        <p:tgtEl>
                                          <p:spTgt spid="238"/>
                                        </p:tgtEl>
                                        <p:attrNameLst>
                                          <p:attrName>ppt_x</p:attrName>
                                          <p:attrName>ppt_y</p:attrName>
                                        </p:attrNameLst>
                                      </p:cBhvr>
                                    </p:animMotion>
                                  </p:childTnLst>
                                </p:cTn>
                              </p:par>
                            </p:childTnLst>
                          </p:cTn>
                        </p:par>
                        <p:par>
                          <p:cTn id="71" fill="hold">
                            <p:stCondLst>
                              <p:cond delay="0"/>
                            </p:stCondLst>
                            <p:childTnLst>
                              <p:par>
                                <p:cTn id="72" presetClass="emph" nodeType="withEffect" presetID="9" grpId="20" fill="hold">
                                  <p:stCondLst>
                                    <p:cond delay="0"/>
                                  </p:stCondLst>
                                  <p:childTnLst>
                                    <p:set>
                                      <p:cBhvr>
                                        <p:cTn id="73" dur="indefinite" fill="hold"/>
                                        <p:tgtEl>
                                          <p:spTgt spid="238"/>
                                        </p:tgtEl>
                                        <p:attrNameLst>
                                          <p:attrName>style.opacity</p:attrName>
                                        </p:attrNameLst>
                                      </p:cBhvr>
                                      <p:to>
                                        <p:strVal val="0.00"/>
                                      </p:to>
                                    </p:set>
                                    <p:animEffect filter="image" prLst="opacity: 0.00; ">
                                      <p:cBhvr>
                                        <p:cTn id="74" dur="indefinite" fill="hold"/>
                                        <p:tgtEl>
                                          <p:spTgt spid="238"/>
                                        </p:tgtEl>
                                      </p:cBhvr>
                                    </p:animEffect>
                                  </p:childTnLst>
                                </p:cTn>
                              </p:par>
                            </p:childTnLst>
                          </p:cTn>
                        </p:par>
                        <p:par>
                          <p:cTn id="75" fill="hold">
                            <p:stCondLst>
                              <p:cond delay="0"/>
                            </p:stCondLst>
                            <p:childTnLst>
                              <p:par>
                                <p:cTn id="76" presetClass="emph" nodeType="withEffect" presetID="9" grpId="21" fill="hold">
                                  <p:stCondLst>
                                    <p:cond delay="0"/>
                                  </p:stCondLst>
                                  <p:childTnLst>
                                    <p:set>
                                      <p:cBhvr>
                                        <p:cTn id="77" dur="indefinite" fill="hold"/>
                                        <p:tgtEl>
                                          <p:spTgt spid="237"/>
                                        </p:tgtEl>
                                        <p:attrNameLst>
                                          <p:attrName>style.opacity</p:attrName>
                                        </p:attrNameLst>
                                      </p:cBhvr>
                                      <p:to>
                                        <p:strVal val="1.00"/>
                                      </p:to>
                                    </p:set>
                                    <p:animEffect filter="image" prLst="opacity: 1.00; ">
                                      <p:cBhvr>
                                        <p:cTn id="78" dur="indefinite" fill="hold"/>
                                        <p:tgtEl>
                                          <p:spTgt spid="237"/>
                                        </p:tgtEl>
                                      </p:cBhvr>
                                    </p:animEffect>
                                  </p:childTnLst>
                                </p:cTn>
                              </p:par>
                            </p:childTnLst>
                          </p:cTn>
                        </p:par>
                        <p:par>
                          <p:cTn id="79" fill="hold">
                            <p:stCondLst>
                              <p:cond delay="0"/>
                            </p:stCondLst>
                            <p:childTnLst>
                              <p:par>
                                <p:cTn id="80" presetClass="emph" nodeType="withEffect" presetSubtype="0" presetID="6" grpId="22" accel="50000" decel="50000" fill="hold">
                                  <p:stCondLst>
                                    <p:cond delay="0"/>
                                  </p:stCondLst>
                                  <p:childTnLst>
                                    <p:animScale>
                                      <p:cBhvr>
                                        <p:cTn id="81" dur="1000" fill="hold"/>
                                        <p:tgtEl>
                                          <p:spTgt spid="237"/>
                                        </p:tgtEl>
                                      </p:cBhvr>
                                      <p:by x="266666" y="266666"/>
                                    </p:animScale>
                                  </p:childTnLst>
                                </p:cTn>
                              </p:par>
                            </p:childTnLst>
                          </p:cTn>
                        </p:par>
                        <p:par>
                          <p:cTn id="82" fill="hold">
                            <p:stCondLst>
                              <p:cond delay="0"/>
                            </p:stCondLst>
                            <p:childTnLst>
                              <p:par>
                                <p:cTn id="83" presetClass="path" nodeType="withEffect" presetSubtype="0" presetID="-1" grpId="23" accel="50000" decel="50000" fill="hold">
                                  <p:stCondLst>
                                    <p:cond delay="0"/>
                                  </p:stCondLst>
                                  <p:childTnLst>
                                    <p:animMotion path="M 0.000000 0.000000 L -0.223698 -0.173380" origin="layout" pathEditMode="relative">
                                      <p:cBhvr>
                                        <p:cTn id="84" dur="1000" fill="hold"/>
                                        <p:tgtEl>
                                          <p:spTgt spid="237"/>
                                        </p:tgtEl>
                                        <p:attrNameLst>
                                          <p:attrName>ppt_x</p:attrName>
                                          <p:attrName>ppt_y</p:attrName>
                                        </p:attrNameLst>
                                      </p:cBhvr>
                                    </p:animMotion>
                                  </p:childTnLst>
                                </p:cTn>
                              </p:par>
                            </p:childTnLst>
                          </p:cTn>
                        </p:par>
                      </p:childTnLst>
                    </p:cTn>
                  </p:par>
                  <p:par>
                    <p:cTn id="85" fill="hold">
                      <p:stCondLst>
                        <p:cond delay="indefinite"/>
                      </p:stCondLst>
                      <p:childTnLst>
                        <p:par>
                          <p:cTn id="86" fill="hold">
                            <p:stCondLst>
                              <p:cond delay="0"/>
                            </p:stCondLst>
                            <p:childTnLst>
                              <p:par>
                                <p:cTn id="87" presetClass="emph" nodeType="clickEffect" presetSubtype="0" presetID="6" grpId="24" accel="50000" decel="50000" fill="hold">
                                  <p:stCondLst>
                                    <p:cond delay="0"/>
                                  </p:stCondLst>
                                  <p:childTnLst>
                                    <p:animScale>
                                      <p:cBhvr>
                                        <p:cTn id="88" dur="1000" fill="hold"/>
                                        <p:tgtEl>
                                          <p:spTgt spid="237"/>
                                        </p:tgtEl>
                                      </p:cBhvr>
                                      <p:by x="37500" y="37500"/>
                                    </p:animScale>
                                  </p:childTnLst>
                                </p:cTn>
                              </p:par>
                            </p:childTnLst>
                          </p:cTn>
                        </p:par>
                        <p:par>
                          <p:cTn id="89" fill="hold">
                            <p:stCondLst>
                              <p:cond delay="0"/>
                            </p:stCondLst>
                            <p:childTnLst>
                              <p:par>
                                <p:cTn id="90" presetClass="path" nodeType="withEffect" presetSubtype="0" presetID="-1" grpId="25" accel="50000" decel="50000" fill="hold">
                                  <p:stCondLst>
                                    <p:cond delay="0"/>
                                  </p:stCondLst>
                                  <p:childTnLst>
                                    <p:animMotion path="M -0.223698 -0.173380 L 0.000000 0.000000" origin="layout" pathEditMode="relative">
                                      <p:cBhvr>
                                        <p:cTn id="91" dur="1000" fill="hold"/>
                                        <p:tgtEl>
                                          <p:spTgt spid="237"/>
                                        </p:tgtEl>
                                        <p:attrNameLst>
                                          <p:attrName>ppt_x</p:attrName>
                                          <p:attrName>ppt_y</p:attrName>
                                        </p:attrNameLst>
                                      </p:cBhvr>
                                    </p:animMotion>
                                  </p:childTnLst>
                                </p:cTn>
                              </p:par>
                            </p:childTnLst>
                          </p:cTn>
                        </p:par>
                        <p:par>
                          <p:cTn id="92" fill="hold">
                            <p:stCondLst>
                              <p:cond delay="0"/>
                            </p:stCondLst>
                            <p:childTnLst>
                              <p:par>
                                <p:cTn id="93" presetClass="emph" nodeType="withEffect" presetID="9" grpId="26" fill="hold">
                                  <p:stCondLst>
                                    <p:cond delay="0"/>
                                  </p:stCondLst>
                                  <p:childTnLst>
                                    <p:set>
                                      <p:cBhvr>
                                        <p:cTn id="94" dur="indefinite" fill="hold"/>
                                        <p:tgtEl>
                                          <p:spTgt spid="236"/>
                                        </p:tgtEl>
                                        <p:attrNameLst>
                                          <p:attrName>style.opacity</p:attrName>
                                        </p:attrNameLst>
                                      </p:cBhvr>
                                      <p:to>
                                        <p:strVal val="1.00"/>
                                      </p:to>
                                    </p:set>
                                    <p:animEffect filter="image" prLst="opacity: 1.00; ">
                                      <p:cBhvr>
                                        <p:cTn id="95" dur="indefinite" fill="hold"/>
                                        <p:tgtEl>
                                          <p:spTgt spid="236"/>
                                        </p:tgtEl>
                                      </p:cBhvr>
                                    </p:animEffect>
                                  </p:childTnLst>
                                </p:cTn>
                              </p:par>
                            </p:childTnLst>
                          </p:cTn>
                        </p:par>
                        <p:par>
                          <p:cTn id="96" fill="hold">
                            <p:stCondLst>
                              <p:cond delay="0"/>
                            </p:stCondLst>
                            <p:childTnLst>
                              <p:par>
                                <p:cTn id="97" presetClass="emph" nodeType="withEffect" presetID="9" grpId="27" fill="hold">
                                  <p:stCondLst>
                                    <p:cond delay="0"/>
                                  </p:stCondLst>
                                  <p:childTnLst>
                                    <p:set>
                                      <p:cBhvr>
                                        <p:cTn id="98" dur="indefinite" fill="hold"/>
                                        <p:tgtEl>
                                          <p:spTgt spid="239"/>
                                        </p:tgtEl>
                                        <p:attrNameLst>
                                          <p:attrName>style.opacity</p:attrName>
                                        </p:attrNameLst>
                                      </p:cBhvr>
                                      <p:to>
                                        <p:strVal val="1.00"/>
                                      </p:to>
                                    </p:set>
                                    <p:animEffect filter="image" prLst="opacity: 1.00; ">
                                      <p:cBhvr>
                                        <p:cTn id="99" dur="indefinite" fill="hold"/>
                                        <p:tgtEl>
                                          <p:spTgt spid="239"/>
                                        </p:tgtEl>
                                      </p:cBhvr>
                                    </p:animEffect>
                                  </p:childTnLst>
                                </p:cTn>
                              </p:par>
                            </p:childTnLst>
                          </p:cTn>
                        </p:par>
                        <p:par>
                          <p:cTn id="100" fill="hold">
                            <p:stCondLst>
                              <p:cond delay="0"/>
                            </p:stCondLst>
                            <p:childTnLst>
                              <p:par>
                                <p:cTn id="101" presetClass="emph" nodeType="withEffect" presetID="9" grpId="28" fill="hold">
                                  <p:stCondLst>
                                    <p:cond delay="0"/>
                                  </p:stCondLst>
                                  <p:childTnLst>
                                    <p:set>
                                      <p:cBhvr>
                                        <p:cTn id="102" dur="indefinite" fill="hold"/>
                                        <p:tgtEl>
                                          <p:spTgt spid="238"/>
                                        </p:tgtEl>
                                        <p:attrNameLst>
                                          <p:attrName>style.opacity</p:attrName>
                                        </p:attrNameLst>
                                      </p:cBhvr>
                                      <p:to>
                                        <p:strVal val="1.00"/>
                                      </p:to>
                                    </p:set>
                                    <p:animEffect filter="image" prLst="opacity: 1.00; ">
                                      <p:cBhvr>
                                        <p:cTn id="103" dur="indefinite" fill="hold"/>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8" grpId="15"/>
      <p:bldP build="whole" bldLvl="1" animBg="1" rev="0" advAuto="0" spid="238" grpId="16"/>
      <p:bldP build="whole" bldLvl="1" animBg="1" rev="0" advAuto="0" spid="238" grpId="18"/>
      <p:bldP build="whole" bldLvl="1" animBg="1" rev="0" advAuto="0" spid="238" grpId="20"/>
      <p:bldP build="whole" bldLvl="1" animBg="1" rev="0" advAuto="0" spid="239" grpId="3"/>
      <p:bldP build="whole" bldLvl="1" animBg="1" rev="0" advAuto="0" spid="236" grpId="1"/>
      <p:bldP build="whole" bldLvl="1" animBg="1" rev="0" advAuto="0" spid="238" grpId="28"/>
      <p:bldP build="whole" bldLvl="1" animBg="1" rev="0" advAuto="0" spid="237" grpId="21"/>
      <p:bldP build="whole" bldLvl="1" animBg="1" rev="0" advAuto="0" spid="237" grpId="22"/>
      <p:bldP build="whole" bldLvl="1" animBg="1" rev="0" advAuto="0" spid="239" grpId="9"/>
      <p:bldP build="whole" bldLvl="1" animBg="1" rev="0" advAuto="0" spid="239" grpId="10"/>
      <p:bldP build="whole" bldLvl="1" animBg="1" rev="0" advAuto="0" spid="236" grpId="6"/>
      <p:bldP build="whole" bldLvl="1" animBg="1" rev="0" advAuto="0" spid="239" grpId="12"/>
      <p:bldP build="whole" bldLvl="1" animBg="1" rev="0" advAuto="0" spid="236" grpId="8"/>
      <p:bldP build="whole" bldLvl="1" animBg="1" rev="0" advAuto="0" spid="239" grpId="14"/>
      <p:bldP build="whole" bldLvl="1" animBg="1" rev="0" advAuto="0" spid="237" grpId="24"/>
      <p:bldP build="whole" bldLvl="1" animBg="1" rev="0" advAuto="0" spid="238" grpId="5"/>
      <p:bldP build="whole" bldLvl="1" animBg="1" rev="0" advAuto="0" spid="239" grpId="27"/>
      <p:bldP build="whole" bldLvl="1" animBg="1" rev="0" advAuto="0" spid="237" grpId="4"/>
      <p:bldP build="whole" bldLvl="1" animBg="1" rev="0" advAuto="0" spid="236" grpId="26"/>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Répartition par catégories"/>
          <p:cNvSpPr txBox="1"/>
          <p:nvPr>
            <p:ph type="ctrTitle"/>
          </p:nvPr>
        </p:nvSpPr>
        <p:spPr>
          <a:xfrm>
            <a:off x="1034725" y="1033460"/>
            <a:ext cx="21199828" cy="1717332"/>
          </a:xfrm>
          <a:prstGeom prst="rect">
            <a:avLst/>
          </a:prstGeom>
        </p:spPr>
        <p:txBody>
          <a:bodyPr/>
          <a:lstStyle>
            <a:lvl1pPr>
              <a:defRPr spc="-101" sz="10100">
                <a:latin typeface="Optima"/>
                <a:ea typeface="Optima"/>
                <a:cs typeface="Optima"/>
                <a:sym typeface="Optima"/>
              </a:defRPr>
            </a:lvl1pPr>
          </a:lstStyle>
          <a:p>
            <a:pPr/>
            <a:r>
              <a:t>Répartition par catégories</a:t>
            </a:r>
          </a:p>
        </p:txBody>
      </p:sp>
      <p:sp>
        <p:nvSpPr>
          <p:cNvPr id="245" name="Numéro de diapositiv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6" name="Répartion du chiffre d'affaire par catégories.png" descr="Répartion du chiffre d'affaire par catégories.png"/>
          <p:cNvPicPr>
            <a:picLocks noChangeAspect="1"/>
          </p:cNvPicPr>
          <p:nvPr/>
        </p:nvPicPr>
        <p:blipFill>
          <a:blip r:embed="rId3">
            <a:extLst/>
          </a:blip>
          <a:stretch>
            <a:fillRect/>
          </a:stretch>
        </p:blipFill>
        <p:spPr>
          <a:xfrm>
            <a:off x="9728200" y="4551139"/>
            <a:ext cx="15240000" cy="7620001"/>
          </a:xfrm>
          <a:prstGeom prst="rect">
            <a:avLst/>
          </a:prstGeom>
          <a:ln w="12700">
            <a:miter lim="400000"/>
          </a:ln>
        </p:spPr>
      </p:pic>
      <p:pic>
        <p:nvPicPr>
          <p:cNvPr id="247" name="Répartion du nombre de ventes par catégories.png" descr="Répartion du nombre de ventes par catégories.png"/>
          <p:cNvPicPr>
            <a:picLocks noChangeAspect="1"/>
          </p:cNvPicPr>
          <p:nvPr/>
        </p:nvPicPr>
        <p:blipFill>
          <a:blip r:embed="rId4">
            <a:extLst/>
          </a:blip>
          <a:stretch>
            <a:fillRect/>
          </a:stretch>
        </p:blipFill>
        <p:spPr>
          <a:xfrm>
            <a:off x="-584200" y="4546600"/>
            <a:ext cx="15240000" cy="762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Subtype="0" presetID="6" grpId="1" accel="50000" decel="50000" fill="hold">
                                  <p:stCondLst>
                                    <p:cond delay="0"/>
                                  </p:stCondLst>
                                  <p:childTnLst>
                                    <p:animScale>
                                      <p:cBhvr>
                                        <p:cTn id="6" dur="1000" fill="hold"/>
                                        <p:tgtEl>
                                          <p:spTgt spid="247"/>
                                        </p:tgtEl>
                                      </p:cBhvr>
                                      <p:by x="160000" y="160000"/>
                                    </p:animScale>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188542 0.000000" origin="layout" pathEditMode="relative">
                                      <p:cBhvr>
                                        <p:cTn id="9" dur="1000" fill="hold"/>
                                        <p:tgtEl>
                                          <p:spTgt spid="247"/>
                                        </p:tgtEl>
                                        <p:attrNameLst>
                                          <p:attrName>ppt_x</p:attrName>
                                          <p:attrName>ppt_y</p:attrName>
                                        </p:attrNameLst>
                                      </p:cBhvr>
                                    </p:animMotion>
                                  </p:childTnLst>
                                </p:cTn>
                              </p:par>
                            </p:childTnLst>
                          </p:cTn>
                        </p:par>
                        <p:par>
                          <p:cTn id="10" fill="hold">
                            <p:stCondLst>
                              <p:cond delay="0"/>
                            </p:stCondLst>
                            <p:childTnLst>
                              <p:par>
                                <p:cTn id="11" presetClass="emph" nodeType="withEffect" presetID="9" grpId="3" fill="hold">
                                  <p:stCondLst>
                                    <p:cond delay="0"/>
                                  </p:stCondLst>
                                  <p:childTnLst>
                                    <p:set>
                                      <p:cBhvr>
                                        <p:cTn id="12" dur="indefinite" fill="hold"/>
                                        <p:tgtEl>
                                          <p:spTgt spid="246"/>
                                        </p:tgtEl>
                                        <p:attrNameLst>
                                          <p:attrName>style.opacity</p:attrName>
                                        </p:attrNameLst>
                                      </p:cBhvr>
                                      <p:to>
                                        <p:strVal val="0.00"/>
                                      </p:to>
                                    </p:set>
                                    <p:animEffect filter="image" prLst="opacity: 0.00; ">
                                      <p:cBhvr>
                                        <p:cTn id="13" dur="indefinite" fill="hold"/>
                                        <p:tgtEl>
                                          <p:spTgt spid="246"/>
                                        </p:tgtEl>
                                      </p:cBhvr>
                                    </p:animEffect>
                                  </p:childTnLst>
                                </p:cTn>
                              </p:par>
                            </p:childTnLst>
                          </p:cTn>
                        </p:par>
                      </p:childTnLst>
                    </p:cTn>
                  </p:par>
                  <p:par>
                    <p:cTn id="14" fill="hold">
                      <p:stCondLst>
                        <p:cond delay="indefinite"/>
                      </p:stCondLst>
                      <p:childTnLst>
                        <p:par>
                          <p:cTn id="15" fill="hold">
                            <p:stCondLst>
                              <p:cond delay="0"/>
                            </p:stCondLst>
                            <p:childTnLst>
                              <p:par>
                                <p:cTn id="16" presetClass="emph" nodeType="clickEffect" presetSubtype="0" presetID="6" grpId="4" accel="50000" decel="50000" fill="hold">
                                  <p:stCondLst>
                                    <p:cond delay="0"/>
                                  </p:stCondLst>
                                  <p:childTnLst>
                                    <p:animScale>
                                      <p:cBhvr>
                                        <p:cTn id="17" dur="1000" fill="hold"/>
                                        <p:tgtEl>
                                          <p:spTgt spid="247"/>
                                        </p:tgtEl>
                                      </p:cBhvr>
                                      <p:by x="62500" y="62500"/>
                                    </p:animScale>
                                  </p:childTnLst>
                                </p:cTn>
                              </p:par>
                            </p:childTnLst>
                          </p:cTn>
                        </p:par>
                        <p:par>
                          <p:cTn id="18" fill="hold">
                            <p:stCondLst>
                              <p:cond delay="0"/>
                            </p:stCondLst>
                            <p:childTnLst>
                              <p:par>
                                <p:cTn id="19" presetClass="path" nodeType="withEffect" presetSubtype="0" presetID="-1" grpId="5" accel="50000" decel="50000" fill="hold">
                                  <p:stCondLst>
                                    <p:cond delay="0"/>
                                  </p:stCondLst>
                                  <p:childTnLst>
                                    <p:animMotion path="M 0.188542 0.000000 L 0.000000 0.000000" origin="layout" pathEditMode="relative">
                                      <p:cBhvr>
                                        <p:cTn id="20" dur="1000" fill="hold"/>
                                        <p:tgtEl>
                                          <p:spTgt spid="247"/>
                                        </p:tgtEl>
                                        <p:attrNameLst>
                                          <p:attrName>ppt_x</p:attrName>
                                          <p:attrName>ppt_y</p:attrName>
                                        </p:attrNameLst>
                                      </p:cBhvr>
                                    </p:animMotion>
                                  </p:childTnLst>
                                </p:cTn>
                              </p:par>
                            </p:childTnLst>
                          </p:cTn>
                        </p:par>
                        <p:par>
                          <p:cTn id="21" fill="hold">
                            <p:stCondLst>
                              <p:cond delay="0"/>
                            </p:stCondLst>
                            <p:childTnLst>
                              <p:par>
                                <p:cTn id="22" presetClass="emph" nodeType="withEffect" presetID="9" grpId="6" fill="hold">
                                  <p:stCondLst>
                                    <p:cond delay="0"/>
                                  </p:stCondLst>
                                  <p:childTnLst>
                                    <p:set>
                                      <p:cBhvr>
                                        <p:cTn id="23" dur="indefinite" fill="hold"/>
                                        <p:tgtEl>
                                          <p:spTgt spid="247"/>
                                        </p:tgtEl>
                                        <p:attrNameLst>
                                          <p:attrName>style.opacity</p:attrName>
                                        </p:attrNameLst>
                                      </p:cBhvr>
                                      <p:to>
                                        <p:strVal val="0.00"/>
                                      </p:to>
                                    </p:set>
                                    <p:animEffect filter="image" prLst="opacity: 0.00; ">
                                      <p:cBhvr>
                                        <p:cTn id="24" dur="indefinite" fill="hold"/>
                                        <p:tgtEl>
                                          <p:spTgt spid="247"/>
                                        </p:tgtEl>
                                      </p:cBhvr>
                                    </p:animEffect>
                                  </p:childTnLst>
                                </p:cTn>
                              </p:par>
                            </p:childTnLst>
                          </p:cTn>
                        </p:par>
                        <p:par>
                          <p:cTn id="25" fill="hold">
                            <p:stCondLst>
                              <p:cond delay="0"/>
                            </p:stCondLst>
                            <p:childTnLst>
                              <p:par>
                                <p:cTn id="26" presetClass="emph" nodeType="withEffect" presetID="9" grpId="7" fill="hold">
                                  <p:stCondLst>
                                    <p:cond delay="0"/>
                                  </p:stCondLst>
                                  <p:childTnLst>
                                    <p:set>
                                      <p:cBhvr>
                                        <p:cTn id="27" dur="indefinite" fill="hold"/>
                                        <p:tgtEl>
                                          <p:spTgt spid="246"/>
                                        </p:tgtEl>
                                        <p:attrNameLst>
                                          <p:attrName>style.opacity</p:attrName>
                                        </p:attrNameLst>
                                      </p:cBhvr>
                                      <p:to>
                                        <p:strVal val="1.00"/>
                                      </p:to>
                                    </p:set>
                                    <p:animEffect filter="image" prLst="opacity: 1.00; ">
                                      <p:cBhvr>
                                        <p:cTn id="28" dur="indefinite" fill="hold"/>
                                        <p:tgtEl>
                                          <p:spTgt spid="246"/>
                                        </p:tgtEl>
                                      </p:cBhvr>
                                    </p:animEffect>
                                  </p:childTnLst>
                                </p:cTn>
                              </p:par>
                            </p:childTnLst>
                          </p:cTn>
                        </p:par>
                        <p:par>
                          <p:cTn id="29" fill="hold">
                            <p:stCondLst>
                              <p:cond delay="0"/>
                            </p:stCondLst>
                            <p:childTnLst>
                              <p:par>
                                <p:cTn id="30" presetClass="emph" nodeType="withEffect" presetSubtype="0" presetID="6" grpId="8" accel="50000" decel="50000" fill="hold">
                                  <p:stCondLst>
                                    <p:cond delay="0"/>
                                  </p:stCondLst>
                                  <p:childTnLst>
                                    <p:animScale>
                                      <p:cBhvr>
                                        <p:cTn id="31" dur="1000" fill="hold"/>
                                        <p:tgtEl>
                                          <p:spTgt spid="246"/>
                                        </p:tgtEl>
                                      </p:cBhvr>
                                      <p:by x="160000" y="160000"/>
                                    </p:animScale>
                                  </p:childTnLst>
                                </p:cTn>
                              </p:par>
                            </p:childTnLst>
                          </p:cTn>
                        </p:par>
                        <p:par>
                          <p:cTn id="32" fill="hold">
                            <p:stCondLst>
                              <p:cond delay="0"/>
                            </p:stCondLst>
                            <p:childTnLst>
                              <p:par>
                                <p:cTn id="33" presetClass="path" nodeType="withEffect" presetSubtype="0" presetID="-1" grpId="9" accel="50000" decel="50000" fill="hold">
                                  <p:stCondLst>
                                    <p:cond delay="0"/>
                                  </p:stCondLst>
                                  <p:childTnLst>
                                    <p:animMotion path="M 0.000000 0.000000 L -0.234375 -0.000331" origin="layout" pathEditMode="relative">
                                      <p:cBhvr>
                                        <p:cTn id="34" dur="1000" fill="hold"/>
                                        <p:tgtEl>
                                          <p:spTgt spid="246"/>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Class="emph" nodeType="clickEffect" presetSubtype="0" presetID="6" grpId="10" accel="50000" decel="50000" fill="hold">
                                  <p:stCondLst>
                                    <p:cond delay="0"/>
                                  </p:stCondLst>
                                  <p:childTnLst>
                                    <p:animScale>
                                      <p:cBhvr>
                                        <p:cTn id="38" dur="1000" fill="hold"/>
                                        <p:tgtEl>
                                          <p:spTgt spid="246"/>
                                        </p:tgtEl>
                                      </p:cBhvr>
                                      <p:by x="62500" y="62500"/>
                                    </p:animScale>
                                  </p:childTnLst>
                                </p:cTn>
                              </p:par>
                            </p:childTnLst>
                          </p:cTn>
                        </p:par>
                        <p:par>
                          <p:cTn id="39" fill="hold">
                            <p:stCondLst>
                              <p:cond delay="0"/>
                            </p:stCondLst>
                            <p:childTnLst>
                              <p:par>
                                <p:cTn id="40" presetClass="path" nodeType="withEffect" presetSubtype="0" presetID="-1" grpId="11" accel="50000" decel="50000" fill="hold">
                                  <p:stCondLst>
                                    <p:cond delay="0"/>
                                  </p:stCondLst>
                                  <p:childTnLst>
                                    <p:animMotion path="M -0.234375 -0.000331 L 0.000000 -0.000331" origin="layout" pathEditMode="relative">
                                      <p:cBhvr>
                                        <p:cTn id="41" dur="1000" fill="hold"/>
                                        <p:tgtEl>
                                          <p:spTgt spid="246"/>
                                        </p:tgtEl>
                                        <p:attrNameLst>
                                          <p:attrName>ppt_x</p:attrName>
                                          <p:attrName>ppt_y</p:attrName>
                                        </p:attrNameLst>
                                      </p:cBhvr>
                                    </p:animMotion>
                                  </p:childTnLst>
                                </p:cTn>
                              </p:par>
                            </p:childTnLst>
                          </p:cTn>
                        </p:par>
                        <p:par>
                          <p:cTn id="42" fill="hold">
                            <p:stCondLst>
                              <p:cond delay="0"/>
                            </p:stCondLst>
                            <p:childTnLst>
                              <p:par>
                                <p:cTn id="43" presetClass="emph" nodeType="withEffect" presetID="9" grpId="12" fill="hold">
                                  <p:stCondLst>
                                    <p:cond delay="0"/>
                                  </p:stCondLst>
                                  <p:childTnLst>
                                    <p:set>
                                      <p:cBhvr>
                                        <p:cTn id="44" dur="indefinite" fill="hold"/>
                                        <p:tgtEl>
                                          <p:spTgt spid="247"/>
                                        </p:tgtEl>
                                        <p:attrNameLst>
                                          <p:attrName>style.opacity</p:attrName>
                                        </p:attrNameLst>
                                      </p:cBhvr>
                                      <p:to>
                                        <p:strVal val="1.00"/>
                                      </p:to>
                                    </p:set>
                                    <p:animEffect filter="image" prLst="opacity: 1.00; ">
                                      <p:cBhvr>
                                        <p:cTn id="45" dur="indefinite" fill="hold"/>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6" grpId="8"/>
      <p:bldP build="whole" bldLvl="1" animBg="1" rev="0" advAuto="0" spid="247" grpId="6"/>
      <p:bldP build="whole" bldLvl="1" animBg="1" rev="0" advAuto="0" spid="246" grpId="10"/>
      <p:bldP build="whole" bldLvl="1" animBg="1" rev="0" advAuto="0" spid="247" grpId="12"/>
      <p:bldP build="whole" bldLvl="1" animBg="1" rev="0" advAuto="0" spid="247" grpId="1"/>
      <p:bldP build="whole" bldLvl="1" animBg="1" rev="0" advAuto="0" spid="246" grpId="3"/>
      <p:bldP build="whole" bldLvl="1" animBg="1" rev="0" advAuto="0" spid="247" grpId="4"/>
      <p:bldP build="whole" bldLvl="1" animBg="1" rev="0" advAuto="0" spid="246" grpId="7"/>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Numéro de diapositiv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2" name="Les corrélations"/>
          <p:cNvSpPr txBox="1"/>
          <p:nvPr>
            <p:ph type="ctrTitle"/>
          </p:nvPr>
        </p:nvSpPr>
        <p:spPr>
          <a:xfrm>
            <a:off x="1592086" y="4851400"/>
            <a:ext cx="21199828" cy="2006600"/>
          </a:xfrm>
          <a:prstGeom prst="rect">
            <a:avLst/>
          </a:prstGeom>
        </p:spPr>
        <p:txBody>
          <a:bodyPr anchor="ctr"/>
          <a:lstStyle>
            <a:lvl1pPr algn="ctr">
              <a:defRPr spc="-101" sz="10100">
                <a:latin typeface="Optima"/>
                <a:ea typeface="Optima"/>
                <a:cs typeface="Optima"/>
                <a:sym typeface="Optima"/>
              </a:defRPr>
            </a:lvl1pPr>
          </a:lstStyle>
          <a:p>
            <a:pPr/>
            <a:r>
              <a:t>Les corrélations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Relation entre genres et catégories"/>
          <p:cNvSpPr txBox="1"/>
          <p:nvPr>
            <p:ph type="ctrTitle"/>
          </p:nvPr>
        </p:nvSpPr>
        <p:spPr>
          <a:xfrm>
            <a:off x="1034725" y="1033460"/>
            <a:ext cx="21199828" cy="1717332"/>
          </a:xfrm>
          <a:prstGeom prst="rect">
            <a:avLst/>
          </a:prstGeom>
        </p:spPr>
        <p:txBody>
          <a:bodyPr/>
          <a:lstStyle>
            <a:lvl1pPr>
              <a:defRPr spc="-101" sz="10100">
                <a:latin typeface="Optima"/>
                <a:ea typeface="Optima"/>
                <a:cs typeface="Optima"/>
                <a:sym typeface="Optima"/>
              </a:defRPr>
            </a:lvl1pPr>
          </a:lstStyle>
          <a:p>
            <a:pPr/>
            <a:r>
              <a:t>Relation entre genres et catégories</a:t>
            </a:r>
          </a:p>
        </p:txBody>
      </p:sp>
      <p:pic>
        <p:nvPicPr>
          <p:cNvPr id="257" name="Lien entre genre et catégorie.png" descr="Lien entre genre et catégorie.png"/>
          <p:cNvPicPr>
            <a:picLocks noChangeAspect="1"/>
          </p:cNvPicPr>
          <p:nvPr/>
        </p:nvPicPr>
        <p:blipFill>
          <a:blip r:embed="rId3">
            <a:extLst/>
          </a:blip>
          <a:stretch>
            <a:fillRect/>
          </a:stretch>
        </p:blipFill>
        <p:spPr>
          <a:xfrm>
            <a:off x="52436" y="4388989"/>
            <a:ext cx="17533648" cy="8766824"/>
          </a:xfrm>
          <a:prstGeom prst="rect">
            <a:avLst/>
          </a:prstGeom>
          <a:ln w="12700">
            <a:miter lim="400000"/>
          </a:ln>
        </p:spPr>
      </p:pic>
      <p:sp>
        <p:nvSpPr>
          <p:cNvPr id="258" name="Il existe une relation significative entre le genre et les catégories…"/>
          <p:cNvSpPr txBox="1"/>
          <p:nvPr/>
        </p:nvSpPr>
        <p:spPr>
          <a:xfrm>
            <a:off x="14934765" y="4945819"/>
            <a:ext cx="7979533" cy="765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Il existe une relation significative entre le genre et les catégories</a:t>
            </a:r>
          </a:p>
          <a:p>
            <a:pPr/>
          </a:p>
          <a:p>
            <a:pPr/>
          </a:p>
          <a:p>
            <a:pPr/>
          </a:p>
          <a:p>
            <a:pPr/>
          </a:p>
          <a:p>
            <a:pPr/>
          </a:p>
          <a:p>
            <a:pPr/>
            <a:r>
              <a:t>Statistique Chi2: 22,66</a:t>
            </a:r>
          </a:p>
          <a:p>
            <a:pPr/>
            <a:r>
              <a:t>P valeur: 12.10 </a:t>
            </a:r>
            <a:r>
              <a:rPr baseline="31999"/>
              <a:t>-6 </a:t>
            </a:r>
          </a:p>
        </p:txBody>
      </p:sp>
      <p:sp>
        <p:nvSpPr>
          <p:cNvPr id="259" name="Numéro de diapositiv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ID="9" grpId="1" fill="hold">
                                  <p:stCondLst>
                                    <p:cond delay="0"/>
                                  </p:stCondLst>
                                  <p:childTnLst>
                                    <p:set>
                                      <p:cBhvr>
                                        <p:cTn id="6" dur="indefinite" fill="hold"/>
                                        <p:tgtEl>
                                          <p:spTgt spid="258"/>
                                        </p:tgtEl>
                                        <p:attrNameLst>
                                          <p:attrName>style.opacity</p:attrName>
                                        </p:attrNameLst>
                                      </p:cBhvr>
                                      <p:to>
                                        <p:strVal val="0.00"/>
                                      </p:to>
                                    </p:set>
                                    <p:animEffect filter="image" prLst="opacity: 0.00; ">
                                      <p:cBhvr>
                                        <p:cTn id="7" dur="indefinite" fill="hold"/>
                                        <p:tgtEl>
                                          <p:spTgt spid="258"/>
                                        </p:tgtEl>
                                      </p:cBhvr>
                                    </p:animEffect>
                                  </p:childTnLst>
                                </p:cTn>
                              </p:par>
                            </p:childTnLst>
                          </p:cTn>
                        </p:par>
                        <p:par>
                          <p:cTn id="8" fill="hold">
                            <p:stCondLst>
                              <p:cond delay="0"/>
                            </p:stCondLst>
                            <p:childTnLst>
                              <p:par>
                                <p:cTn id="9" presetClass="emph" nodeType="withEffect" presetSubtype="0" presetID="6" grpId="2" accel="50000" decel="50000" fill="hold">
                                  <p:stCondLst>
                                    <p:cond delay="0"/>
                                  </p:stCondLst>
                                  <p:childTnLst>
                                    <p:animScale>
                                      <p:cBhvr>
                                        <p:cTn id="10" dur="1000" fill="hold"/>
                                        <p:tgtEl>
                                          <p:spTgt spid="257"/>
                                        </p:tgtEl>
                                      </p:cBhvr>
                                      <p:by x="125090" y="125090"/>
                                    </p:animScale>
                                  </p:childTnLst>
                                </p:cTn>
                              </p:par>
                            </p:childTnLst>
                          </p:cTn>
                        </p:par>
                        <p:par>
                          <p:cTn id="11" fill="hold">
                            <p:stCondLst>
                              <p:cond delay="0"/>
                            </p:stCondLst>
                            <p:childTnLst>
                              <p:par>
                                <p:cTn id="12" presetClass="path" nodeType="withEffect" presetSubtype="0" presetID="-1" grpId="3" accel="50000" decel="50000" fill="hold">
                                  <p:stCondLst>
                                    <p:cond delay="0"/>
                                  </p:stCondLst>
                                  <p:childTnLst>
                                    <p:animMotion path="M 0.000000 0.000000 L 0.168266 -0.039806" origin="layout" pathEditMode="relative">
                                      <p:cBhvr>
                                        <p:cTn id="13" dur="1000" fill="hold"/>
                                        <p:tgtEl>
                                          <p:spTgt spid="257"/>
                                        </p:tgtEl>
                                        <p:attrNameLst>
                                          <p:attrName>ppt_x</p:attrName>
                                          <p:attrName>ppt_y</p:attrName>
                                        </p:attrNameLst>
                                      </p:cBhvr>
                                    </p:animMotion>
                                  </p:childTnLst>
                                </p:cTn>
                              </p:par>
                            </p:childTnLst>
                          </p:cTn>
                        </p:par>
                      </p:childTnLst>
                    </p:cTn>
                  </p:par>
                  <p:par>
                    <p:cTn id="14" fill="hold">
                      <p:stCondLst>
                        <p:cond delay="indefinite"/>
                      </p:stCondLst>
                      <p:childTnLst>
                        <p:par>
                          <p:cTn id="15" fill="hold">
                            <p:stCondLst>
                              <p:cond delay="0"/>
                            </p:stCondLst>
                            <p:childTnLst>
                              <p:par>
                                <p:cTn id="16" presetClass="emph" nodeType="clickEffect" presetSubtype="0" presetID="6" grpId="4" accel="50000" decel="50000" fill="hold">
                                  <p:stCondLst>
                                    <p:cond delay="0"/>
                                  </p:stCondLst>
                                  <p:childTnLst>
                                    <p:animScale>
                                      <p:cBhvr>
                                        <p:cTn id="17" dur="1000" fill="hold"/>
                                        <p:tgtEl>
                                          <p:spTgt spid="257"/>
                                        </p:tgtEl>
                                      </p:cBhvr>
                                      <p:by x="79965" y="79965"/>
                                    </p:animScale>
                                  </p:childTnLst>
                                </p:cTn>
                              </p:par>
                            </p:childTnLst>
                          </p:cTn>
                        </p:par>
                        <p:par>
                          <p:cTn id="18" fill="hold">
                            <p:stCondLst>
                              <p:cond delay="0"/>
                            </p:stCondLst>
                            <p:childTnLst>
                              <p:par>
                                <p:cTn id="19" presetClass="path" nodeType="withEffect" presetSubtype="0" presetID="-1" grpId="5" accel="50000" decel="50000" fill="hold">
                                  <p:stCondLst>
                                    <p:cond delay="0"/>
                                  </p:stCondLst>
                                  <p:childTnLst>
                                    <p:animMotion path="M 0.168266 -0.039806 L 0.000037 0.000472" origin="layout" pathEditMode="relative">
                                      <p:cBhvr>
                                        <p:cTn id="20" dur="1000" fill="hold"/>
                                        <p:tgtEl>
                                          <p:spTgt spid="257"/>
                                        </p:tgtEl>
                                        <p:attrNameLst>
                                          <p:attrName>ppt_x</p:attrName>
                                          <p:attrName>ppt_y</p:attrName>
                                        </p:attrNameLst>
                                      </p:cBhvr>
                                    </p:animMotion>
                                  </p:childTnLst>
                                </p:cTn>
                              </p:par>
                            </p:childTnLst>
                          </p:cTn>
                        </p:par>
                        <p:par>
                          <p:cTn id="21" fill="hold">
                            <p:stCondLst>
                              <p:cond delay="0"/>
                            </p:stCondLst>
                            <p:childTnLst>
                              <p:par>
                                <p:cTn id="22" presetClass="emph" nodeType="withEffect" presetID="9" grpId="6" fill="hold">
                                  <p:stCondLst>
                                    <p:cond delay="0"/>
                                  </p:stCondLst>
                                  <p:childTnLst>
                                    <p:set>
                                      <p:cBhvr>
                                        <p:cTn id="23" dur="indefinite" fill="hold"/>
                                        <p:tgtEl>
                                          <p:spTgt spid="258"/>
                                        </p:tgtEl>
                                        <p:attrNameLst>
                                          <p:attrName>style.opacity</p:attrName>
                                        </p:attrNameLst>
                                      </p:cBhvr>
                                      <p:to>
                                        <p:strVal val="1.00"/>
                                      </p:to>
                                    </p:set>
                                    <p:animEffect filter="image" prLst="opacity: 1.00; ">
                                      <p:cBhvr>
                                        <p:cTn id="24" dur="indefinite" fill="hold"/>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8" grpId="1"/>
      <p:bldP build="whole" bldLvl="1" animBg="1" rev="0" advAuto="0" spid="257" grpId="2"/>
      <p:bldP build="whole" bldLvl="1" animBg="1" rev="0" advAuto="0" spid="257" grpId="4"/>
      <p:bldP build="whole" bldLvl="1" animBg="1" rev="0" advAuto="0" spid="258" grpId="6"/>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Relation entre l’âge et le montant total des achats"/>
          <p:cNvSpPr txBox="1"/>
          <p:nvPr>
            <p:ph type="ctrTitle"/>
          </p:nvPr>
        </p:nvSpPr>
        <p:spPr>
          <a:xfrm>
            <a:off x="1034725" y="1033460"/>
            <a:ext cx="21199828" cy="1717332"/>
          </a:xfrm>
          <a:prstGeom prst="rect">
            <a:avLst/>
          </a:prstGeom>
        </p:spPr>
        <p:txBody>
          <a:bodyPr/>
          <a:lstStyle>
            <a:lvl1pPr defTabSz="280924">
              <a:defRPr spc="-79" sz="7979">
                <a:latin typeface="Optima"/>
                <a:ea typeface="Optima"/>
                <a:cs typeface="Optima"/>
                <a:sym typeface="Optima"/>
              </a:defRPr>
            </a:lvl1pPr>
          </a:lstStyle>
          <a:p>
            <a:pPr/>
            <a:r>
              <a:t>Relation entre l’âge et le montant total des achats</a:t>
            </a:r>
          </a:p>
        </p:txBody>
      </p:sp>
      <p:sp>
        <p:nvSpPr>
          <p:cNvPr id="264" name="Il existe une faible relation significative entre l’âge et le montant total des achats.…"/>
          <p:cNvSpPr txBox="1"/>
          <p:nvPr/>
        </p:nvSpPr>
        <p:spPr>
          <a:xfrm>
            <a:off x="16595506" y="4945819"/>
            <a:ext cx="6318792" cy="765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Il existe une faible relation significative entre l’âge et le montant total des achats. </a:t>
            </a:r>
          </a:p>
          <a:p>
            <a:pPr/>
            <a:r>
              <a:t>Les moins de 55 ans dépensent davantage. </a:t>
            </a:r>
          </a:p>
          <a:p>
            <a:pPr/>
          </a:p>
          <a:p>
            <a:pPr/>
          </a:p>
          <a:p>
            <a:pPr/>
            <a:r>
              <a:t>Coefficient de corrélation de Spearman: - 0,18</a:t>
            </a:r>
          </a:p>
          <a:p>
            <a:pPr/>
            <a:r>
              <a:t>P valeur: 10.10 </a:t>
            </a:r>
            <a:r>
              <a:rPr baseline="31999"/>
              <a:t>-67</a:t>
            </a:r>
          </a:p>
        </p:txBody>
      </p:sp>
      <p:pic>
        <p:nvPicPr>
          <p:cNvPr id="265" name="Relation entre l'âge et le montant total des achats (scatter).png" descr="Relation entre l'âge et le montant total des achats (scatter).png"/>
          <p:cNvPicPr>
            <a:picLocks noChangeAspect="1"/>
          </p:cNvPicPr>
          <p:nvPr/>
        </p:nvPicPr>
        <p:blipFill>
          <a:blip r:embed="rId3">
            <a:extLst/>
          </a:blip>
          <a:stretch>
            <a:fillRect/>
          </a:stretch>
        </p:blipFill>
        <p:spPr>
          <a:xfrm>
            <a:off x="372613" y="4387725"/>
            <a:ext cx="17538701" cy="8769351"/>
          </a:xfrm>
          <a:prstGeom prst="rect">
            <a:avLst/>
          </a:prstGeom>
          <a:ln w="12700">
            <a:miter lim="400000"/>
          </a:ln>
        </p:spPr>
      </p:pic>
      <p:sp>
        <p:nvSpPr>
          <p:cNvPr id="266" name="Numéro de diapositiv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ID="9" grpId="1" fill="hold">
                                  <p:stCondLst>
                                    <p:cond delay="0"/>
                                  </p:stCondLst>
                                  <p:childTnLst>
                                    <p:set>
                                      <p:cBhvr>
                                        <p:cTn id="6" dur="indefinite" fill="hold"/>
                                        <p:tgtEl>
                                          <p:spTgt spid="264"/>
                                        </p:tgtEl>
                                        <p:attrNameLst>
                                          <p:attrName>style.opacity</p:attrName>
                                        </p:attrNameLst>
                                      </p:cBhvr>
                                      <p:to>
                                        <p:strVal val="0.00"/>
                                      </p:to>
                                    </p:set>
                                    <p:animEffect filter="image" prLst="opacity: 0.00; ">
                                      <p:cBhvr>
                                        <p:cTn id="7" dur="indefinite" fill="hold"/>
                                        <p:tgtEl>
                                          <p:spTgt spid="264"/>
                                        </p:tgtEl>
                                      </p:cBhvr>
                                    </p:animEffect>
                                  </p:childTnLst>
                                </p:cTn>
                              </p:par>
                            </p:childTnLst>
                          </p:cTn>
                        </p:par>
                        <p:par>
                          <p:cTn id="8" fill="hold">
                            <p:stCondLst>
                              <p:cond delay="0"/>
                            </p:stCondLst>
                            <p:childTnLst>
                              <p:par>
                                <p:cTn id="9" presetClass="emph" nodeType="withEffect" presetSubtype="0" presetID="6" grpId="2" accel="50000" decel="50000" fill="hold">
                                  <p:stCondLst>
                                    <p:cond delay="0"/>
                                  </p:stCondLst>
                                  <p:childTnLst>
                                    <p:animScale>
                                      <p:cBhvr>
                                        <p:cTn id="10" dur="1000" fill="hold"/>
                                        <p:tgtEl>
                                          <p:spTgt spid="265"/>
                                        </p:tgtEl>
                                      </p:cBhvr>
                                      <p:by x="125054" y="125054"/>
                                    </p:animScale>
                                  </p:childTnLst>
                                </p:cTn>
                              </p:par>
                            </p:childTnLst>
                          </p:cTn>
                        </p:par>
                        <p:par>
                          <p:cTn id="11" fill="hold">
                            <p:stCondLst>
                              <p:cond delay="0"/>
                            </p:stCondLst>
                            <p:childTnLst>
                              <p:par>
                                <p:cTn id="12" presetClass="path" nodeType="withEffect" presetSubtype="0" presetID="-1" grpId="3" accel="50000" decel="50000" fill="hold">
                                  <p:stCondLst>
                                    <p:cond delay="0"/>
                                  </p:stCondLst>
                                  <p:childTnLst>
                                    <p:animMotion path="M 0.000000 0.000000 L 0.125344 -0.038880" origin="layout" pathEditMode="relative">
                                      <p:cBhvr>
                                        <p:cTn id="13" dur="1000" fill="hold"/>
                                        <p:tgtEl>
                                          <p:spTgt spid="265"/>
                                        </p:tgtEl>
                                        <p:attrNameLst>
                                          <p:attrName>ppt_x</p:attrName>
                                          <p:attrName>ppt_y</p:attrName>
                                        </p:attrNameLst>
                                      </p:cBhvr>
                                    </p:animMotion>
                                  </p:childTnLst>
                                </p:cTn>
                              </p:par>
                            </p:childTnLst>
                          </p:cTn>
                        </p:par>
                      </p:childTnLst>
                    </p:cTn>
                  </p:par>
                  <p:par>
                    <p:cTn id="14" fill="hold">
                      <p:stCondLst>
                        <p:cond delay="indefinite"/>
                      </p:stCondLst>
                      <p:childTnLst>
                        <p:par>
                          <p:cTn id="15" fill="hold">
                            <p:stCondLst>
                              <p:cond delay="0"/>
                            </p:stCondLst>
                            <p:childTnLst>
                              <p:par>
                                <p:cTn id="16" presetClass="emph" nodeType="clickEffect" presetSubtype="0" presetID="6" grpId="4" accel="50000" decel="50000" fill="hold">
                                  <p:stCondLst>
                                    <p:cond delay="0"/>
                                  </p:stCondLst>
                                  <p:childTnLst>
                                    <p:animScale>
                                      <p:cBhvr>
                                        <p:cTn id="17" dur="1000" fill="hold"/>
                                        <p:tgtEl>
                                          <p:spTgt spid="265"/>
                                        </p:tgtEl>
                                      </p:cBhvr>
                                      <p:by x="79965" y="79965"/>
                                    </p:animScale>
                                  </p:childTnLst>
                                </p:cTn>
                              </p:par>
                            </p:childTnLst>
                          </p:cTn>
                        </p:par>
                        <p:par>
                          <p:cTn id="18" fill="hold">
                            <p:stCondLst>
                              <p:cond delay="0"/>
                            </p:stCondLst>
                            <p:childTnLst>
                              <p:par>
                                <p:cTn id="19" presetClass="path" nodeType="withEffect" presetSubtype="0" presetID="-1" grpId="5" accel="50000" decel="50000" fill="hold">
                                  <p:stCondLst>
                                    <p:cond delay="0"/>
                                  </p:stCondLst>
                                  <p:childTnLst>
                                    <p:animMotion path="M 0.125344 -0.038880 L -0.000177 -0.000454" origin="layout" pathEditMode="relative">
                                      <p:cBhvr>
                                        <p:cTn id="20" dur="1000" fill="hold"/>
                                        <p:tgtEl>
                                          <p:spTgt spid="265"/>
                                        </p:tgtEl>
                                        <p:attrNameLst>
                                          <p:attrName>ppt_x</p:attrName>
                                          <p:attrName>ppt_y</p:attrName>
                                        </p:attrNameLst>
                                      </p:cBhvr>
                                    </p:animMotion>
                                  </p:childTnLst>
                                </p:cTn>
                              </p:par>
                            </p:childTnLst>
                          </p:cTn>
                        </p:par>
                        <p:par>
                          <p:cTn id="21" fill="hold">
                            <p:stCondLst>
                              <p:cond delay="0"/>
                            </p:stCondLst>
                            <p:childTnLst>
                              <p:par>
                                <p:cTn id="22" presetClass="emph" nodeType="withEffect" presetID="9" grpId="6" fill="hold">
                                  <p:stCondLst>
                                    <p:cond delay="0"/>
                                  </p:stCondLst>
                                  <p:childTnLst>
                                    <p:set>
                                      <p:cBhvr>
                                        <p:cTn id="23" dur="indefinite" fill="hold"/>
                                        <p:tgtEl>
                                          <p:spTgt spid="264"/>
                                        </p:tgtEl>
                                        <p:attrNameLst>
                                          <p:attrName>style.opacity</p:attrName>
                                        </p:attrNameLst>
                                      </p:cBhvr>
                                      <p:to>
                                        <p:strVal val="1.00"/>
                                      </p:to>
                                    </p:set>
                                    <p:animEffect filter="image" prLst="opacity: 1.00; ">
                                      <p:cBhvr>
                                        <p:cTn id="24" dur="indefinite" fill="hold"/>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5" grpId="2"/>
      <p:bldP build="whole" bldLvl="1" animBg="1" rev="0" advAuto="0" spid="264" grpId="6"/>
      <p:bldP build="whole" bldLvl="1" animBg="1" rev="0" advAuto="0" spid="265" grpId="4"/>
      <p:bldP build="whole" bldLvl="1" animBg="1" rev="0" advAuto="0" spid="264"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Relation entre l’âge et la fréquence d’achats"/>
          <p:cNvSpPr txBox="1"/>
          <p:nvPr>
            <p:ph type="ctrTitle"/>
          </p:nvPr>
        </p:nvSpPr>
        <p:spPr>
          <a:xfrm>
            <a:off x="1034725" y="1033460"/>
            <a:ext cx="21199828" cy="1717332"/>
          </a:xfrm>
          <a:prstGeom prst="rect">
            <a:avLst/>
          </a:prstGeom>
        </p:spPr>
        <p:txBody>
          <a:bodyPr/>
          <a:lstStyle>
            <a:lvl1pPr defTabSz="316484">
              <a:defRPr spc="-89" sz="8989">
                <a:latin typeface="Optima"/>
                <a:ea typeface="Optima"/>
                <a:cs typeface="Optima"/>
                <a:sym typeface="Optima"/>
              </a:defRPr>
            </a:lvl1pPr>
          </a:lstStyle>
          <a:p>
            <a:pPr/>
            <a:r>
              <a:t>Relation entre l’âge et la fréquence d’achats</a:t>
            </a:r>
          </a:p>
        </p:txBody>
      </p:sp>
      <p:sp>
        <p:nvSpPr>
          <p:cNvPr id="271" name="Il existe une faible relation significative entre l’âge et la fréquence d’achats…"/>
          <p:cNvSpPr txBox="1"/>
          <p:nvPr/>
        </p:nvSpPr>
        <p:spPr>
          <a:xfrm>
            <a:off x="16595506" y="4945819"/>
            <a:ext cx="6318792" cy="765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2365188">
              <a:spcBef>
                <a:spcPts val="1900"/>
              </a:spcBef>
              <a:defRPr sz="3880"/>
            </a:pPr>
            <a:r>
              <a:t>Il existe une faible relation significative entre l’âge et la fréquence d’achats</a:t>
            </a:r>
          </a:p>
          <a:p>
            <a:pPr defTabSz="2365188">
              <a:spcBef>
                <a:spcPts val="1900"/>
              </a:spcBef>
              <a:defRPr sz="3880"/>
            </a:pPr>
            <a:r>
              <a:t>Les moins de 35 ans ont une fréquence d’achat plus élevées que les plus de 35 ans </a:t>
            </a:r>
          </a:p>
          <a:p>
            <a:pPr defTabSz="2365188">
              <a:spcBef>
                <a:spcPts val="1900"/>
              </a:spcBef>
              <a:defRPr sz="3880"/>
            </a:pPr>
          </a:p>
          <a:p>
            <a:pPr defTabSz="2365188">
              <a:spcBef>
                <a:spcPts val="1900"/>
              </a:spcBef>
              <a:defRPr sz="3880"/>
            </a:pPr>
            <a:r>
              <a:t>Coefficient de corrélation de Spearman: - 0,12</a:t>
            </a:r>
          </a:p>
          <a:p>
            <a:pPr defTabSz="2365188">
              <a:spcBef>
                <a:spcPts val="1900"/>
              </a:spcBef>
              <a:defRPr sz="3880"/>
            </a:pPr>
            <a:r>
              <a:t>P valeur: 14.10 </a:t>
            </a:r>
            <a:r>
              <a:rPr baseline="31999"/>
              <a:t>-29</a:t>
            </a:r>
          </a:p>
        </p:txBody>
      </p:sp>
      <p:pic>
        <p:nvPicPr>
          <p:cNvPr id="272" name="Relation entre l\’âge et la fréquence d'achats.png" descr="Relation entre l\’âge et la fréquence d'achats.png"/>
          <p:cNvPicPr>
            <a:picLocks noChangeAspect="1"/>
          </p:cNvPicPr>
          <p:nvPr/>
        </p:nvPicPr>
        <p:blipFill>
          <a:blip r:embed="rId3">
            <a:extLst/>
          </a:blip>
          <a:stretch>
            <a:fillRect/>
          </a:stretch>
        </p:blipFill>
        <p:spPr>
          <a:xfrm>
            <a:off x="241300" y="4381500"/>
            <a:ext cx="17538700" cy="8769350"/>
          </a:xfrm>
          <a:prstGeom prst="rect">
            <a:avLst/>
          </a:prstGeom>
          <a:ln w="12700">
            <a:miter lim="400000"/>
          </a:ln>
        </p:spPr>
      </p:pic>
      <p:sp>
        <p:nvSpPr>
          <p:cNvPr id="273" name="Numéro de diapositiv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ID="9" grpId="1" fill="hold">
                                  <p:stCondLst>
                                    <p:cond delay="0"/>
                                  </p:stCondLst>
                                  <p:childTnLst>
                                    <p:set>
                                      <p:cBhvr>
                                        <p:cTn id="6" dur="indefinite" fill="hold"/>
                                        <p:tgtEl>
                                          <p:spTgt spid="271"/>
                                        </p:tgtEl>
                                        <p:attrNameLst>
                                          <p:attrName>style.opacity</p:attrName>
                                        </p:attrNameLst>
                                      </p:cBhvr>
                                      <p:to>
                                        <p:strVal val="0.00"/>
                                      </p:to>
                                    </p:set>
                                    <p:animEffect filter="image" prLst="opacity: 0.00; ">
                                      <p:cBhvr>
                                        <p:cTn id="7" dur="indefinite" fill="hold"/>
                                        <p:tgtEl>
                                          <p:spTgt spid="271"/>
                                        </p:tgtEl>
                                      </p:cBhvr>
                                    </p:animEffect>
                                  </p:childTnLst>
                                </p:cTn>
                              </p:par>
                            </p:childTnLst>
                          </p:cTn>
                        </p:par>
                        <p:par>
                          <p:cTn id="8" fill="hold">
                            <p:stCondLst>
                              <p:cond delay="0"/>
                            </p:stCondLst>
                            <p:childTnLst>
                              <p:par>
                                <p:cTn id="9" presetClass="emph" nodeType="withEffect" presetSubtype="0" presetID="6" grpId="2" accel="50000" decel="50000" fill="hold">
                                  <p:stCondLst>
                                    <p:cond delay="0"/>
                                  </p:stCondLst>
                                  <p:childTnLst>
                                    <p:animScale>
                                      <p:cBhvr>
                                        <p:cTn id="10" dur="1000" fill="hold"/>
                                        <p:tgtEl>
                                          <p:spTgt spid="272"/>
                                        </p:tgtEl>
                                      </p:cBhvr>
                                      <p:by x="125054" y="125054"/>
                                    </p:animScale>
                                  </p:childTnLst>
                                </p:cTn>
                              </p:par>
                            </p:childTnLst>
                          </p:cTn>
                        </p:par>
                        <p:par>
                          <p:cTn id="11" fill="hold">
                            <p:stCondLst>
                              <p:cond delay="0"/>
                            </p:stCondLst>
                            <p:childTnLst>
                              <p:par>
                                <p:cTn id="12" presetClass="path" nodeType="withEffect" presetSubtype="0" presetID="-1" grpId="3" accel="50000" decel="50000" fill="hold">
                                  <p:stCondLst>
                                    <p:cond delay="0"/>
                                  </p:stCondLst>
                                  <p:childTnLst>
                                    <p:animMotion path="M 0.000000 0.000000 L 0.130729 -0.038426" origin="layout" pathEditMode="relative">
                                      <p:cBhvr>
                                        <p:cTn id="13" dur="1000" fill="hold"/>
                                        <p:tgtEl>
                                          <p:spTgt spid="272"/>
                                        </p:tgtEl>
                                        <p:attrNameLst>
                                          <p:attrName>ppt_x</p:attrName>
                                          <p:attrName>ppt_y</p:attrName>
                                        </p:attrNameLst>
                                      </p:cBhvr>
                                    </p:animMotion>
                                  </p:childTnLst>
                                </p:cTn>
                              </p:par>
                            </p:childTnLst>
                          </p:cTn>
                        </p:par>
                      </p:childTnLst>
                    </p:cTn>
                  </p:par>
                  <p:par>
                    <p:cTn id="14" fill="hold">
                      <p:stCondLst>
                        <p:cond delay="indefinite"/>
                      </p:stCondLst>
                      <p:childTnLst>
                        <p:par>
                          <p:cTn id="15" fill="hold">
                            <p:stCondLst>
                              <p:cond delay="0"/>
                            </p:stCondLst>
                            <p:childTnLst>
                              <p:par>
                                <p:cTn id="16" presetClass="emph" nodeType="clickEffect" presetSubtype="0" presetID="6" grpId="4" accel="50000" decel="50000" fill="hold">
                                  <p:stCondLst>
                                    <p:cond delay="0"/>
                                  </p:stCondLst>
                                  <p:childTnLst>
                                    <p:animScale>
                                      <p:cBhvr>
                                        <p:cTn id="17" dur="1000" fill="hold"/>
                                        <p:tgtEl>
                                          <p:spTgt spid="272"/>
                                        </p:tgtEl>
                                      </p:cBhvr>
                                      <p:by x="79965" y="79965"/>
                                    </p:animScale>
                                  </p:childTnLst>
                                </p:cTn>
                              </p:par>
                            </p:childTnLst>
                          </p:cTn>
                        </p:par>
                        <p:par>
                          <p:cTn id="18" fill="hold">
                            <p:stCondLst>
                              <p:cond delay="0"/>
                            </p:stCondLst>
                            <p:childTnLst>
                              <p:par>
                                <p:cTn id="19" presetClass="path" nodeType="withEffect" presetSubtype="0" presetID="-1" grpId="5" accel="50000" decel="50000" fill="hold">
                                  <p:stCondLst>
                                    <p:cond delay="0"/>
                                  </p:stCondLst>
                                  <p:childTnLst>
                                    <p:animMotion path="M 0.130729 -0.038426 L 0.000000 0.000000" origin="layout" pathEditMode="relative">
                                      <p:cBhvr>
                                        <p:cTn id="20" dur="1000" fill="hold"/>
                                        <p:tgtEl>
                                          <p:spTgt spid="272"/>
                                        </p:tgtEl>
                                        <p:attrNameLst>
                                          <p:attrName>ppt_x</p:attrName>
                                          <p:attrName>ppt_y</p:attrName>
                                        </p:attrNameLst>
                                      </p:cBhvr>
                                    </p:animMotion>
                                  </p:childTnLst>
                                </p:cTn>
                              </p:par>
                            </p:childTnLst>
                          </p:cTn>
                        </p:par>
                        <p:par>
                          <p:cTn id="21" fill="hold">
                            <p:stCondLst>
                              <p:cond delay="0"/>
                            </p:stCondLst>
                            <p:childTnLst>
                              <p:par>
                                <p:cTn id="22" presetClass="emph" nodeType="withEffect" presetID="9" grpId="6" fill="hold">
                                  <p:stCondLst>
                                    <p:cond delay="0"/>
                                  </p:stCondLst>
                                  <p:childTnLst>
                                    <p:set>
                                      <p:cBhvr>
                                        <p:cTn id="23" dur="indefinite" fill="hold"/>
                                        <p:tgtEl>
                                          <p:spTgt spid="271"/>
                                        </p:tgtEl>
                                        <p:attrNameLst>
                                          <p:attrName>style.opacity</p:attrName>
                                        </p:attrNameLst>
                                      </p:cBhvr>
                                      <p:to>
                                        <p:strVal val="1.00"/>
                                      </p:to>
                                    </p:set>
                                    <p:animEffect filter="image" prLst="opacity: 1.00; ">
                                      <p:cBhvr>
                                        <p:cTn id="24" dur="indefinite" fill="hold"/>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1" grpId="6"/>
      <p:bldP build="whole" bldLvl="1" animBg="1" rev="0" advAuto="0" spid="272" grpId="2"/>
      <p:bldP build="whole" bldLvl="1" animBg="1" rev="0" advAuto="0" spid="271" grpId="1"/>
      <p:bldP build="whole" bldLvl="1" animBg="1" rev="0" advAuto="0" spid="272" grpId="4"/>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Relation entre l’âge et le panier moyen"/>
          <p:cNvSpPr txBox="1"/>
          <p:nvPr>
            <p:ph type="ctrTitle"/>
          </p:nvPr>
        </p:nvSpPr>
        <p:spPr>
          <a:xfrm>
            <a:off x="1034725" y="1033460"/>
            <a:ext cx="21199828" cy="1717332"/>
          </a:xfrm>
          <a:prstGeom prst="rect">
            <a:avLst/>
          </a:prstGeom>
        </p:spPr>
        <p:txBody>
          <a:bodyPr/>
          <a:lstStyle>
            <a:lvl1pPr>
              <a:defRPr spc="-101" sz="10100">
                <a:latin typeface="Optima"/>
                <a:ea typeface="Optima"/>
                <a:cs typeface="Optima"/>
                <a:sym typeface="Optima"/>
              </a:defRPr>
            </a:lvl1pPr>
          </a:lstStyle>
          <a:p>
            <a:pPr/>
            <a:r>
              <a:t>Relation entre l’âge et le panier moyen</a:t>
            </a:r>
          </a:p>
        </p:txBody>
      </p:sp>
      <p:sp>
        <p:nvSpPr>
          <p:cNvPr id="278" name="Il existe une faible relation significative entre l’âge et le panier moyen…"/>
          <p:cNvSpPr txBox="1"/>
          <p:nvPr/>
        </p:nvSpPr>
        <p:spPr>
          <a:xfrm>
            <a:off x="16595506" y="4945819"/>
            <a:ext cx="6318792" cy="765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Il existe une faible relation significative entre l’âge et le panier moyen</a:t>
            </a:r>
          </a:p>
          <a:p>
            <a:pPr/>
            <a:r>
              <a:t>Les moins de 35 ans ont un panier moyen supérieurs aux plus de 35 ans</a:t>
            </a:r>
          </a:p>
          <a:p>
            <a:pPr/>
          </a:p>
          <a:p>
            <a:pPr/>
            <a:r>
              <a:t>Coefficient de corrélation de Spearman: - 0,33</a:t>
            </a:r>
          </a:p>
          <a:p>
            <a:pPr/>
            <a:r>
              <a:t>P valeur: 83.10 </a:t>
            </a:r>
            <a:r>
              <a:rPr baseline="31999"/>
              <a:t>-213</a:t>
            </a:r>
          </a:p>
        </p:txBody>
      </p:sp>
      <p:pic>
        <p:nvPicPr>
          <p:cNvPr id="279" name="Relation entre l'âge et le panier moyen.png" descr="Relation entre l'âge et le panier moyen.png"/>
          <p:cNvPicPr>
            <a:picLocks noChangeAspect="1"/>
          </p:cNvPicPr>
          <p:nvPr/>
        </p:nvPicPr>
        <p:blipFill>
          <a:blip r:embed="rId3">
            <a:extLst/>
          </a:blip>
          <a:stretch>
            <a:fillRect/>
          </a:stretch>
        </p:blipFill>
        <p:spPr>
          <a:xfrm>
            <a:off x="244630" y="4387725"/>
            <a:ext cx="17538701" cy="8769351"/>
          </a:xfrm>
          <a:prstGeom prst="rect">
            <a:avLst/>
          </a:prstGeom>
          <a:ln w="12700">
            <a:miter lim="400000"/>
          </a:ln>
        </p:spPr>
      </p:pic>
      <p:sp>
        <p:nvSpPr>
          <p:cNvPr id="280" name="Numéro de diapositiv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ID="9" grpId="1" fill="hold">
                                  <p:stCondLst>
                                    <p:cond delay="0"/>
                                  </p:stCondLst>
                                  <p:childTnLst>
                                    <p:set>
                                      <p:cBhvr>
                                        <p:cTn id="6" dur="indefinite" fill="hold"/>
                                        <p:tgtEl>
                                          <p:spTgt spid="278"/>
                                        </p:tgtEl>
                                        <p:attrNameLst>
                                          <p:attrName>style.opacity</p:attrName>
                                        </p:attrNameLst>
                                      </p:cBhvr>
                                      <p:to>
                                        <p:strVal val="0.00"/>
                                      </p:to>
                                    </p:set>
                                    <p:animEffect filter="image" prLst="opacity: 0.00; ">
                                      <p:cBhvr>
                                        <p:cTn id="7" dur="indefinite" fill="hold"/>
                                        <p:tgtEl>
                                          <p:spTgt spid="278"/>
                                        </p:tgtEl>
                                      </p:cBhvr>
                                    </p:animEffect>
                                  </p:childTnLst>
                                </p:cTn>
                              </p:par>
                            </p:childTnLst>
                          </p:cTn>
                        </p:par>
                        <p:par>
                          <p:cTn id="8" fill="hold">
                            <p:stCondLst>
                              <p:cond delay="0"/>
                            </p:stCondLst>
                            <p:childTnLst>
                              <p:par>
                                <p:cTn id="9" presetClass="emph" nodeType="withEffect" presetSubtype="0" presetID="6" grpId="2" accel="50000" decel="50000" fill="hold">
                                  <p:stCondLst>
                                    <p:cond delay="0"/>
                                  </p:stCondLst>
                                  <p:childTnLst>
                                    <p:animScale>
                                      <p:cBhvr>
                                        <p:cTn id="10" dur="1000" fill="hold"/>
                                        <p:tgtEl>
                                          <p:spTgt spid="279"/>
                                        </p:tgtEl>
                                      </p:cBhvr>
                                      <p:by x="125054" y="125054"/>
                                    </p:animScale>
                                  </p:childTnLst>
                                </p:cTn>
                              </p:par>
                            </p:childTnLst>
                          </p:cTn>
                        </p:par>
                        <p:par>
                          <p:cTn id="11" fill="hold">
                            <p:stCondLst>
                              <p:cond delay="0"/>
                            </p:stCondLst>
                            <p:childTnLst>
                              <p:par>
                                <p:cTn id="12" presetClass="path" nodeType="withEffect" presetSubtype="0" presetID="-1" grpId="3" accel="50000" decel="50000" fill="hold">
                                  <p:stCondLst>
                                    <p:cond delay="0"/>
                                  </p:stCondLst>
                                  <p:childTnLst>
                                    <p:animMotion path="M 0.000000 0.000000 L 0.130593 -0.038880" origin="layout" pathEditMode="relative">
                                      <p:cBhvr>
                                        <p:cTn id="13" dur="1000" fill="hold"/>
                                        <p:tgtEl>
                                          <p:spTgt spid="279"/>
                                        </p:tgtEl>
                                        <p:attrNameLst>
                                          <p:attrName>ppt_x</p:attrName>
                                          <p:attrName>ppt_y</p:attrName>
                                        </p:attrNameLst>
                                      </p:cBhvr>
                                    </p:animMotion>
                                  </p:childTnLst>
                                </p:cTn>
                              </p:par>
                            </p:childTnLst>
                          </p:cTn>
                        </p:par>
                      </p:childTnLst>
                    </p:cTn>
                  </p:par>
                  <p:par>
                    <p:cTn id="14" fill="hold">
                      <p:stCondLst>
                        <p:cond delay="indefinite"/>
                      </p:stCondLst>
                      <p:childTnLst>
                        <p:par>
                          <p:cTn id="15" fill="hold">
                            <p:stCondLst>
                              <p:cond delay="0"/>
                            </p:stCondLst>
                            <p:childTnLst>
                              <p:par>
                                <p:cTn id="16" presetClass="emph" nodeType="clickEffect" presetSubtype="0" presetID="6" grpId="4" accel="50000" decel="50000" fill="hold">
                                  <p:stCondLst>
                                    <p:cond delay="0"/>
                                  </p:stCondLst>
                                  <p:childTnLst>
                                    <p:animScale>
                                      <p:cBhvr>
                                        <p:cTn id="17" dur="1000" fill="hold"/>
                                        <p:tgtEl>
                                          <p:spTgt spid="279"/>
                                        </p:tgtEl>
                                      </p:cBhvr>
                                      <p:by x="79965" y="79965"/>
                                    </p:animScale>
                                  </p:childTnLst>
                                </p:cTn>
                              </p:par>
                            </p:childTnLst>
                          </p:cTn>
                        </p:par>
                        <p:par>
                          <p:cTn id="18" fill="hold">
                            <p:stCondLst>
                              <p:cond delay="0"/>
                            </p:stCondLst>
                            <p:childTnLst>
                              <p:par>
                                <p:cTn id="19" presetClass="path" nodeType="withEffect" presetSubtype="0" presetID="-1" grpId="5" accel="50000" decel="50000" fill="hold">
                                  <p:stCondLst>
                                    <p:cond delay="0"/>
                                  </p:stCondLst>
                                  <p:childTnLst>
                                    <p:animMotion path="M 0.130593 -0.038880 L -0.000137 -0.000454" origin="layout" pathEditMode="relative">
                                      <p:cBhvr>
                                        <p:cTn id="20" dur="1000" fill="hold"/>
                                        <p:tgtEl>
                                          <p:spTgt spid="279"/>
                                        </p:tgtEl>
                                        <p:attrNameLst>
                                          <p:attrName>ppt_x</p:attrName>
                                          <p:attrName>ppt_y</p:attrName>
                                        </p:attrNameLst>
                                      </p:cBhvr>
                                    </p:animMotion>
                                  </p:childTnLst>
                                </p:cTn>
                              </p:par>
                            </p:childTnLst>
                          </p:cTn>
                        </p:par>
                        <p:par>
                          <p:cTn id="21" fill="hold">
                            <p:stCondLst>
                              <p:cond delay="0"/>
                            </p:stCondLst>
                            <p:childTnLst>
                              <p:par>
                                <p:cTn id="22" presetClass="emph" nodeType="withEffect" presetID="9" grpId="6" fill="hold">
                                  <p:stCondLst>
                                    <p:cond delay="0"/>
                                  </p:stCondLst>
                                  <p:childTnLst>
                                    <p:set>
                                      <p:cBhvr>
                                        <p:cTn id="23" dur="indefinite" fill="hold"/>
                                        <p:tgtEl>
                                          <p:spTgt spid="278"/>
                                        </p:tgtEl>
                                        <p:attrNameLst>
                                          <p:attrName>style.opacity</p:attrName>
                                        </p:attrNameLst>
                                      </p:cBhvr>
                                      <p:to>
                                        <p:strVal val="1.00"/>
                                      </p:to>
                                    </p:set>
                                    <p:animEffect filter="image" prLst="opacity: 1.00; ">
                                      <p:cBhvr>
                                        <p:cTn id="24" dur="indefinite" fill="hold"/>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8" grpId="1"/>
      <p:bldP build="whole" bldLvl="1" animBg="1" rev="0" advAuto="0" spid="279" grpId="2"/>
      <p:bldP build="whole" bldLvl="1" animBg="1" rev="0" advAuto="0" spid="279" grpId="4"/>
      <p:bldP build="whole" bldLvl="1" animBg="1" rev="0" advAuto="0" spid="278" grpId="6"/>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Relation entre l’âge et le nombre d’articles achetés"/>
          <p:cNvSpPr txBox="1"/>
          <p:nvPr>
            <p:ph type="ctrTitle"/>
          </p:nvPr>
        </p:nvSpPr>
        <p:spPr>
          <a:xfrm>
            <a:off x="1034725" y="1033460"/>
            <a:ext cx="21199828" cy="1717332"/>
          </a:xfrm>
          <a:prstGeom prst="rect">
            <a:avLst/>
          </a:prstGeom>
        </p:spPr>
        <p:txBody>
          <a:bodyPr/>
          <a:lstStyle>
            <a:lvl1pPr defTabSz="273811">
              <a:defRPr spc="-77" sz="7776">
                <a:latin typeface="Optima"/>
                <a:ea typeface="Optima"/>
                <a:cs typeface="Optima"/>
                <a:sym typeface="Optima"/>
              </a:defRPr>
            </a:lvl1pPr>
          </a:lstStyle>
          <a:p>
            <a:pPr/>
            <a:r>
              <a:t>Relation entre l’âge et le nombre d’articles achetés</a:t>
            </a:r>
          </a:p>
        </p:txBody>
      </p:sp>
      <p:sp>
        <p:nvSpPr>
          <p:cNvPr id="285" name="Il existe une faible relation significative entre l’âge et le nombre d’articles achetés…"/>
          <p:cNvSpPr txBox="1"/>
          <p:nvPr/>
        </p:nvSpPr>
        <p:spPr>
          <a:xfrm>
            <a:off x="16595506" y="4945819"/>
            <a:ext cx="6318792" cy="765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Il existe une faible relation significative entre l’âge et le nombre d’articles achetés</a:t>
            </a:r>
          </a:p>
          <a:p>
            <a:pPr/>
            <a:r>
              <a:t>Les 35-55 ans achètent davantage que les autres catégories d’âge </a:t>
            </a:r>
          </a:p>
          <a:p>
            <a:pPr/>
          </a:p>
          <a:p>
            <a:pPr/>
            <a:r>
              <a:t>Coefficient de corrélation de Spearman: 0,13</a:t>
            </a:r>
          </a:p>
          <a:p>
            <a:pPr/>
            <a:r>
              <a:t>P valeur: 14.10 </a:t>
            </a:r>
            <a:r>
              <a:rPr baseline="31999"/>
              <a:t>-33</a:t>
            </a:r>
          </a:p>
        </p:txBody>
      </p:sp>
      <p:sp>
        <p:nvSpPr>
          <p:cNvPr id="286" name="Numéro de diapositiv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7" name="Relation entre l'âge et le nombre d'articles achetés.png" descr="Relation entre l'âge et le nombre d'articles achetés.png"/>
          <p:cNvPicPr>
            <a:picLocks noChangeAspect="1"/>
          </p:cNvPicPr>
          <p:nvPr/>
        </p:nvPicPr>
        <p:blipFill>
          <a:blip r:embed="rId3">
            <a:extLst/>
          </a:blip>
          <a:stretch>
            <a:fillRect/>
          </a:stretch>
        </p:blipFill>
        <p:spPr>
          <a:xfrm>
            <a:off x="241300" y="4381500"/>
            <a:ext cx="17538700" cy="876935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ID="9" grpId="1" fill="hold">
                                  <p:stCondLst>
                                    <p:cond delay="0"/>
                                  </p:stCondLst>
                                  <p:childTnLst>
                                    <p:set>
                                      <p:cBhvr>
                                        <p:cTn id="6" dur="indefinite" fill="hold"/>
                                        <p:tgtEl>
                                          <p:spTgt spid="285"/>
                                        </p:tgtEl>
                                        <p:attrNameLst>
                                          <p:attrName>style.opacity</p:attrName>
                                        </p:attrNameLst>
                                      </p:cBhvr>
                                      <p:to>
                                        <p:strVal val="0.00"/>
                                      </p:to>
                                    </p:set>
                                    <p:animEffect filter="image" prLst="opacity: 0.00; ">
                                      <p:cBhvr>
                                        <p:cTn id="7" dur="indefinite" fill="hold"/>
                                        <p:tgtEl>
                                          <p:spTgt spid="285"/>
                                        </p:tgtEl>
                                      </p:cBhvr>
                                    </p:animEffect>
                                  </p:childTnLst>
                                </p:cTn>
                              </p:par>
                            </p:childTnLst>
                          </p:cTn>
                        </p:par>
                        <p:par>
                          <p:cTn id="8" fill="hold">
                            <p:stCondLst>
                              <p:cond delay="0"/>
                            </p:stCondLst>
                            <p:childTnLst>
                              <p:par>
                                <p:cTn id="9" presetClass="emph" nodeType="withEffect" presetSubtype="0" presetID="6" grpId="2" accel="50000" decel="50000" fill="hold">
                                  <p:stCondLst>
                                    <p:cond delay="0"/>
                                  </p:stCondLst>
                                  <p:childTnLst>
                                    <p:animScale>
                                      <p:cBhvr>
                                        <p:cTn id="10" dur="1000" fill="hold"/>
                                        <p:tgtEl>
                                          <p:spTgt spid="287"/>
                                        </p:tgtEl>
                                      </p:cBhvr>
                                      <p:by x="125054" y="125054"/>
                                    </p:animScale>
                                  </p:childTnLst>
                                </p:cTn>
                              </p:par>
                            </p:childTnLst>
                          </p:cTn>
                        </p:par>
                        <p:par>
                          <p:cTn id="11" fill="hold">
                            <p:stCondLst>
                              <p:cond delay="0"/>
                            </p:stCondLst>
                            <p:childTnLst>
                              <p:par>
                                <p:cTn id="12" presetClass="path" nodeType="withEffect" presetSubtype="0" presetID="-1" grpId="3" accel="50000" decel="50000" fill="hold">
                                  <p:stCondLst>
                                    <p:cond delay="0"/>
                                  </p:stCondLst>
                                  <p:childTnLst>
                                    <p:animMotion path="M 0.000000 0.000000 L 0.130729 -0.038426" origin="layout" pathEditMode="relative">
                                      <p:cBhvr>
                                        <p:cTn id="13" dur="1000" fill="hold"/>
                                        <p:tgtEl>
                                          <p:spTgt spid="287"/>
                                        </p:tgtEl>
                                        <p:attrNameLst>
                                          <p:attrName>ppt_x</p:attrName>
                                          <p:attrName>ppt_y</p:attrName>
                                        </p:attrNameLst>
                                      </p:cBhvr>
                                    </p:animMotion>
                                  </p:childTnLst>
                                </p:cTn>
                              </p:par>
                            </p:childTnLst>
                          </p:cTn>
                        </p:par>
                      </p:childTnLst>
                    </p:cTn>
                  </p:par>
                  <p:par>
                    <p:cTn id="14" fill="hold">
                      <p:stCondLst>
                        <p:cond delay="indefinite"/>
                      </p:stCondLst>
                      <p:childTnLst>
                        <p:par>
                          <p:cTn id="15" fill="hold">
                            <p:stCondLst>
                              <p:cond delay="0"/>
                            </p:stCondLst>
                            <p:childTnLst>
                              <p:par>
                                <p:cTn id="16" presetClass="emph" nodeType="clickEffect" presetSubtype="0" presetID="6" grpId="4" accel="50000" decel="50000" fill="hold">
                                  <p:stCondLst>
                                    <p:cond delay="0"/>
                                  </p:stCondLst>
                                  <p:childTnLst>
                                    <p:animScale>
                                      <p:cBhvr>
                                        <p:cTn id="17" dur="1000" fill="hold"/>
                                        <p:tgtEl>
                                          <p:spTgt spid="287"/>
                                        </p:tgtEl>
                                      </p:cBhvr>
                                      <p:by x="79965" y="79965"/>
                                    </p:animScale>
                                  </p:childTnLst>
                                </p:cTn>
                              </p:par>
                            </p:childTnLst>
                          </p:cTn>
                        </p:par>
                        <p:par>
                          <p:cTn id="18" fill="hold">
                            <p:stCondLst>
                              <p:cond delay="0"/>
                            </p:stCondLst>
                            <p:childTnLst>
                              <p:par>
                                <p:cTn id="19" presetClass="path" nodeType="withEffect" presetSubtype="0" presetID="-1" grpId="5" accel="50000" decel="50000" fill="hold">
                                  <p:stCondLst>
                                    <p:cond delay="0"/>
                                  </p:stCondLst>
                                  <p:childTnLst>
                                    <p:animMotion path="M 0.130729 -0.038426 L 0.000000 0.000000" origin="layout" pathEditMode="relative">
                                      <p:cBhvr>
                                        <p:cTn id="20" dur="1000" fill="hold"/>
                                        <p:tgtEl>
                                          <p:spTgt spid="287"/>
                                        </p:tgtEl>
                                        <p:attrNameLst>
                                          <p:attrName>ppt_x</p:attrName>
                                          <p:attrName>ppt_y</p:attrName>
                                        </p:attrNameLst>
                                      </p:cBhvr>
                                    </p:animMotion>
                                  </p:childTnLst>
                                </p:cTn>
                              </p:par>
                            </p:childTnLst>
                          </p:cTn>
                        </p:par>
                        <p:par>
                          <p:cTn id="21" fill="hold">
                            <p:stCondLst>
                              <p:cond delay="0"/>
                            </p:stCondLst>
                            <p:childTnLst>
                              <p:par>
                                <p:cTn id="22" presetClass="emph" nodeType="withEffect" presetID="9" grpId="6" fill="hold">
                                  <p:stCondLst>
                                    <p:cond delay="0"/>
                                  </p:stCondLst>
                                  <p:childTnLst>
                                    <p:set>
                                      <p:cBhvr>
                                        <p:cTn id="23" dur="indefinite" fill="hold"/>
                                        <p:tgtEl>
                                          <p:spTgt spid="285"/>
                                        </p:tgtEl>
                                        <p:attrNameLst>
                                          <p:attrName>style.opacity</p:attrName>
                                        </p:attrNameLst>
                                      </p:cBhvr>
                                      <p:to>
                                        <p:strVal val="1.00"/>
                                      </p:to>
                                    </p:set>
                                    <p:animEffect filter="image" prLst="opacity: 1.00; ">
                                      <p:cBhvr>
                                        <p:cTn id="24" dur="indefinite" fill="hold"/>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5" grpId="6"/>
      <p:bldP build="whole" bldLvl="1" animBg="1" rev="0" advAuto="0" spid="287" grpId="2"/>
      <p:bldP build="whole" bldLvl="1" animBg="1" rev="0" advAuto="0" spid="285" grpId="1"/>
      <p:bldP build="whole" bldLvl="1" animBg="1" rev="0" advAuto="0" spid="287" grpId="4"/>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Relation entre l’âge et catégories"/>
          <p:cNvSpPr txBox="1"/>
          <p:nvPr>
            <p:ph type="ctrTitle"/>
          </p:nvPr>
        </p:nvSpPr>
        <p:spPr>
          <a:xfrm>
            <a:off x="1034725" y="1033460"/>
            <a:ext cx="21199828" cy="1717332"/>
          </a:xfrm>
          <a:prstGeom prst="rect">
            <a:avLst/>
          </a:prstGeom>
        </p:spPr>
        <p:txBody>
          <a:bodyPr/>
          <a:lstStyle>
            <a:lvl1pPr>
              <a:defRPr spc="-101" sz="10100">
                <a:latin typeface="Optima"/>
                <a:ea typeface="Optima"/>
                <a:cs typeface="Optima"/>
                <a:sym typeface="Optima"/>
              </a:defRPr>
            </a:lvl1pPr>
          </a:lstStyle>
          <a:p>
            <a:pPr/>
            <a:r>
              <a:t>Relation entre l’âge et catégories</a:t>
            </a:r>
          </a:p>
        </p:txBody>
      </p:sp>
      <p:sp>
        <p:nvSpPr>
          <p:cNvPr id="292" name="Il existe une faible relation inverse significative entre l’âge et les catégories…"/>
          <p:cNvSpPr txBox="1"/>
          <p:nvPr/>
        </p:nvSpPr>
        <p:spPr>
          <a:xfrm>
            <a:off x="16595506" y="4945819"/>
            <a:ext cx="6318792" cy="765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Il existe une faible relation inverse significative entre l’âge et les catégories</a:t>
            </a:r>
          </a:p>
          <a:p>
            <a:pPr/>
            <a:r>
              <a:t>La catégorie 2 est le choix privilégié des moins de 35 ans</a:t>
            </a:r>
          </a:p>
          <a:p>
            <a:pPr/>
          </a:p>
          <a:p>
            <a:pPr/>
            <a:r>
              <a:t>Statistique de Kruskal-Wallis: 1251,5</a:t>
            </a:r>
          </a:p>
          <a:p>
            <a:pPr/>
            <a:r>
              <a:t>P valeur: 17.10 </a:t>
            </a:r>
            <a:r>
              <a:rPr baseline="31999"/>
              <a:t>-273</a:t>
            </a:r>
          </a:p>
        </p:txBody>
      </p:sp>
      <p:pic>
        <p:nvPicPr>
          <p:cNvPr id="293" name="Relation entre l'âge et les catégories.png" descr="Relation entre l'âge et les catégories.png"/>
          <p:cNvPicPr>
            <a:picLocks noChangeAspect="1"/>
          </p:cNvPicPr>
          <p:nvPr/>
        </p:nvPicPr>
        <p:blipFill>
          <a:blip r:embed="rId3">
            <a:extLst/>
          </a:blip>
          <a:stretch>
            <a:fillRect/>
          </a:stretch>
        </p:blipFill>
        <p:spPr>
          <a:xfrm>
            <a:off x="292100" y="4381500"/>
            <a:ext cx="17538700" cy="8769350"/>
          </a:xfrm>
          <a:prstGeom prst="rect">
            <a:avLst/>
          </a:prstGeom>
          <a:ln w="12700">
            <a:miter lim="400000"/>
          </a:ln>
        </p:spPr>
      </p:pic>
      <p:sp>
        <p:nvSpPr>
          <p:cNvPr id="294" name="Numéro de diapositiv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ID="9" grpId="1" fill="hold">
                                  <p:stCondLst>
                                    <p:cond delay="0"/>
                                  </p:stCondLst>
                                  <p:childTnLst>
                                    <p:set>
                                      <p:cBhvr>
                                        <p:cTn id="6" dur="indefinite" fill="hold"/>
                                        <p:tgtEl>
                                          <p:spTgt spid="292"/>
                                        </p:tgtEl>
                                        <p:attrNameLst>
                                          <p:attrName>style.opacity</p:attrName>
                                        </p:attrNameLst>
                                      </p:cBhvr>
                                      <p:to>
                                        <p:strVal val="0.00"/>
                                      </p:to>
                                    </p:set>
                                    <p:animEffect filter="image" prLst="opacity: 0.00; ">
                                      <p:cBhvr>
                                        <p:cTn id="7" dur="indefinite" fill="hold"/>
                                        <p:tgtEl>
                                          <p:spTgt spid="292"/>
                                        </p:tgtEl>
                                      </p:cBhvr>
                                    </p:animEffect>
                                  </p:childTnLst>
                                </p:cTn>
                              </p:par>
                            </p:childTnLst>
                          </p:cTn>
                        </p:par>
                        <p:par>
                          <p:cTn id="8" fill="hold">
                            <p:stCondLst>
                              <p:cond delay="0"/>
                            </p:stCondLst>
                            <p:childTnLst>
                              <p:par>
                                <p:cTn id="9" presetClass="emph" nodeType="withEffect" presetSubtype="0" presetID="6" grpId="2" accel="50000" decel="50000" fill="hold">
                                  <p:stCondLst>
                                    <p:cond delay="0"/>
                                  </p:stCondLst>
                                  <p:childTnLst>
                                    <p:animScale>
                                      <p:cBhvr>
                                        <p:cTn id="10" dur="1000" fill="hold"/>
                                        <p:tgtEl>
                                          <p:spTgt spid="293"/>
                                        </p:tgtEl>
                                      </p:cBhvr>
                                      <p:by x="125054" y="125054"/>
                                    </p:animScale>
                                  </p:childTnLst>
                                </p:cTn>
                              </p:par>
                            </p:childTnLst>
                          </p:cTn>
                        </p:par>
                        <p:par>
                          <p:cTn id="11" fill="hold">
                            <p:stCondLst>
                              <p:cond delay="0"/>
                            </p:stCondLst>
                            <p:childTnLst>
                              <p:par>
                                <p:cTn id="12" presetClass="path" nodeType="withEffect" presetSubtype="0" presetID="-1" grpId="3" accel="50000" decel="50000" fill="hold">
                                  <p:stCondLst>
                                    <p:cond delay="0"/>
                                  </p:stCondLst>
                                  <p:childTnLst>
                                    <p:animMotion path="M 0.000000 0.000000 L 0.128125 -0.039352" origin="layout" pathEditMode="relative">
                                      <p:cBhvr>
                                        <p:cTn id="13" dur="1000" fill="hold"/>
                                        <p:tgtEl>
                                          <p:spTgt spid="293"/>
                                        </p:tgtEl>
                                        <p:attrNameLst>
                                          <p:attrName>ppt_x</p:attrName>
                                          <p:attrName>ppt_y</p:attrName>
                                        </p:attrNameLst>
                                      </p:cBhvr>
                                    </p:animMotion>
                                  </p:childTnLst>
                                </p:cTn>
                              </p:par>
                            </p:childTnLst>
                          </p:cTn>
                        </p:par>
                      </p:childTnLst>
                    </p:cTn>
                  </p:par>
                  <p:par>
                    <p:cTn id="14" fill="hold">
                      <p:stCondLst>
                        <p:cond delay="indefinite"/>
                      </p:stCondLst>
                      <p:childTnLst>
                        <p:par>
                          <p:cTn id="15" fill="hold">
                            <p:stCondLst>
                              <p:cond delay="0"/>
                            </p:stCondLst>
                            <p:childTnLst>
                              <p:par>
                                <p:cTn id="16" presetClass="emph" nodeType="clickEffect" presetSubtype="0" presetID="6" grpId="4" accel="50000" decel="50000" fill="hold">
                                  <p:stCondLst>
                                    <p:cond delay="0"/>
                                  </p:stCondLst>
                                  <p:childTnLst>
                                    <p:animScale>
                                      <p:cBhvr>
                                        <p:cTn id="17" dur="1000" fill="hold"/>
                                        <p:tgtEl>
                                          <p:spTgt spid="293"/>
                                        </p:tgtEl>
                                      </p:cBhvr>
                                      <p:by x="79965" y="79965"/>
                                    </p:animScale>
                                  </p:childTnLst>
                                </p:cTn>
                              </p:par>
                            </p:childTnLst>
                          </p:cTn>
                        </p:par>
                        <p:par>
                          <p:cTn id="18" fill="hold">
                            <p:stCondLst>
                              <p:cond delay="0"/>
                            </p:stCondLst>
                            <p:childTnLst>
                              <p:par>
                                <p:cTn id="19" presetClass="path" nodeType="withEffect" presetSubtype="0" presetID="-1" grpId="5" accel="50000" decel="50000" fill="hold">
                                  <p:stCondLst>
                                    <p:cond delay="0"/>
                                  </p:stCondLst>
                                  <p:childTnLst>
                                    <p:animMotion path="M 0.128125 -0.039352 L 0.000000 0.000000" origin="layout" pathEditMode="relative">
                                      <p:cBhvr>
                                        <p:cTn id="20" dur="1000" fill="hold"/>
                                        <p:tgtEl>
                                          <p:spTgt spid="293"/>
                                        </p:tgtEl>
                                        <p:attrNameLst>
                                          <p:attrName>ppt_x</p:attrName>
                                          <p:attrName>ppt_y</p:attrName>
                                        </p:attrNameLst>
                                      </p:cBhvr>
                                    </p:animMotion>
                                  </p:childTnLst>
                                </p:cTn>
                              </p:par>
                            </p:childTnLst>
                          </p:cTn>
                        </p:par>
                        <p:par>
                          <p:cTn id="21" fill="hold">
                            <p:stCondLst>
                              <p:cond delay="0"/>
                            </p:stCondLst>
                            <p:childTnLst>
                              <p:par>
                                <p:cTn id="22" presetClass="emph" nodeType="withEffect" presetID="9" grpId="6" fill="hold">
                                  <p:stCondLst>
                                    <p:cond delay="0"/>
                                  </p:stCondLst>
                                  <p:childTnLst>
                                    <p:set>
                                      <p:cBhvr>
                                        <p:cTn id="23" dur="indefinite" fill="hold"/>
                                        <p:tgtEl>
                                          <p:spTgt spid="292"/>
                                        </p:tgtEl>
                                        <p:attrNameLst>
                                          <p:attrName>style.opacity</p:attrName>
                                        </p:attrNameLst>
                                      </p:cBhvr>
                                      <p:to>
                                        <p:strVal val="1.00"/>
                                      </p:to>
                                    </p:set>
                                    <p:animEffect filter="image" prLst="opacity: 1.00; ">
                                      <p:cBhvr>
                                        <p:cTn id="24" dur="indefinite" fill="hold"/>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2" grpId="6"/>
      <p:bldP build="whole" bldLvl="1" animBg="1" rev="0" advAuto="0" spid="293" grpId="2"/>
      <p:bldP build="whole" bldLvl="1" animBg="1" rev="0" advAuto="0" spid="292" grpId="1"/>
      <p:bldP build="whole" bldLvl="1" animBg="1" rev="0" advAuto="0" spid="293" grpId="4"/>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Conclusion"/>
          <p:cNvSpPr txBox="1"/>
          <p:nvPr>
            <p:ph type="ctrTitle"/>
          </p:nvPr>
        </p:nvSpPr>
        <p:spPr>
          <a:xfrm>
            <a:off x="1034725" y="1033460"/>
            <a:ext cx="21199828" cy="1717332"/>
          </a:xfrm>
          <a:prstGeom prst="rect">
            <a:avLst/>
          </a:prstGeom>
        </p:spPr>
        <p:txBody>
          <a:bodyPr/>
          <a:lstStyle>
            <a:lvl1pPr>
              <a:defRPr spc="-101" sz="10100">
                <a:latin typeface="Optima"/>
                <a:ea typeface="Optima"/>
                <a:cs typeface="Optima"/>
                <a:sym typeface="Optima"/>
              </a:defRPr>
            </a:lvl1pPr>
          </a:lstStyle>
          <a:p>
            <a:pPr/>
            <a:r>
              <a:t>Conclusion</a:t>
            </a:r>
          </a:p>
        </p:txBody>
      </p:sp>
      <p:sp>
        <p:nvSpPr>
          <p:cNvPr id="299" name="CA et nombre de clients constants. On remarque une légère augmentation d’activité en fin d’année (cumul par mois).…"/>
          <p:cNvSpPr txBox="1"/>
          <p:nvPr/>
        </p:nvSpPr>
        <p:spPr>
          <a:xfrm>
            <a:off x="1446831" y="4705929"/>
            <a:ext cx="21478283" cy="75819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47700" indent="-457200">
              <a:buClr>
                <a:srgbClr val="FFFFFF"/>
              </a:buClr>
              <a:buSzPct val="28000"/>
              <a:buBlip>
                <a:blip r:embed="rId2"/>
              </a:buBlip>
            </a:pPr>
            <a:r>
              <a:t>CA et nombre de clients constants. On remarque une légère augmentation d’activité en fin d’année (cumul par mois).</a:t>
            </a:r>
          </a:p>
          <a:p>
            <a:pPr marL="647700" indent="-457200">
              <a:buClr>
                <a:srgbClr val="FFFFFF"/>
              </a:buClr>
              <a:buSzPct val="28000"/>
              <a:buBlip>
                <a:blip r:embed="rId2"/>
              </a:buBlip>
            </a:pPr>
            <a:r>
              <a:t>Quatre clients se distinguent des autres, très certainement des clients B2B. Ils ont tous les quatre fait de grosses commandes en Septembre 2021 qu’ils n’ont pas réitérées par la suite (insatisfaction, rentrée scolaire, obtention d’un marché.. ). </a:t>
            </a:r>
          </a:p>
          <a:p>
            <a:pPr marL="647700" indent="-457200">
              <a:buClr>
                <a:srgbClr val="FFFFFF"/>
              </a:buClr>
              <a:buSzPct val="28000"/>
              <a:buBlip>
                <a:blip r:embed="rId2"/>
              </a:buBlip>
            </a:pPr>
            <a:r>
              <a:t>De nombreux articles se vendent très peu.</a:t>
            </a:r>
          </a:p>
          <a:p>
            <a:pPr marL="647700" indent="-457200">
              <a:buClr>
                <a:srgbClr val="FFFFFF"/>
              </a:buClr>
              <a:buSzPct val="28000"/>
              <a:buBlip>
                <a:blip r:embed="rId2"/>
              </a:buBlip>
            </a:pPr>
            <a:r>
              <a:t>La catégorie 0 est la plus vendue, mais c’est la catégorie 1 qui génère le plus de CA.</a:t>
            </a:r>
          </a:p>
          <a:p>
            <a:pPr marL="647700" indent="-457200">
              <a:buClr>
                <a:srgbClr val="FFFFFF"/>
              </a:buClr>
              <a:buSzPct val="28000"/>
              <a:buBlip>
                <a:blip r:embed="rId2"/>
              </a:buBlip>
            </a:pPr>
            <a:r>
              <a:t>La catégorie 2 se vend peu, mais génère 1/4 du CA. Elle est la préférée des 20-35 ans.</a:t>
            </a:r>
          </a:p>
          <a:p>
            <a:pPr marL="647700" indent="-457200">
              <a:buClr>
                <a:srgbClr val="FFFFFF"/>
              </a:buClr>
              <a:buSzPct val="28000"/>
              <a:buBlip>
                <a:blip r:embed="rId2"/>
              </a:buBlip>
            </a:pPr>
            <a:r>
              <a:t>L’âge a une influence sur le montant total des achats, la fréquence d’achats, le panier moyen, le nombre d’articles achetés et le choix de la catégorie.</a:t>
            </a:r>
          </a:p>
        </p:txBody>
      </p:sp>
      <p:sp>
        <p:nvSpPr>
          <p:cNvPr id="300" name="Numéro de diapositiv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Les données"/>
          <p:cNvSpPr txBox="1"/>
          <p:nvPr>
            <p:ph type="ctrTitle"/>
          </p:nvPr>
        </p:nvSpPr>
        <p:spPr>
          <a:xfrm>
            <a:off x="1034725" y="1033460"/>
            <a:ext cx="21199828" cy="1717332"/>
          </a:xfrm>
          <a:prstGeom prst="rect">
            <a:avLst/>
          </a:prstGeom>
        </p:spPr>
        <p:txBody>
          <a:bodyPr/>
          <a:lstStyle>
            <a:lvl1pPr>
              <a:defRPr spc="-101" sz="10100">
                <a:latin typeface="Optima"/>
                <a:ea typeface="Optima"/>
                <a:cs typeface="Optima"/>
                <a:sym typeface="Optima"/>
              </a:defRPr>
            </a:lvl1pPr>
          </a:lstStyle>
          <a:p>
            <a:pPr/>
            <a:r>
              <a:t>Les données</a:t>
            </a:r>
          </a:p>
        </p:txBody>
      </p:sp>
      <p:sp>
        <p:nvSpPr>
          <p:cNvPr id="178" name="Le fichier ‘customer’:…"/>
          <p:cNvSpPr txBox="1"/>
          <p:nvPr/>
        </p:nvSpPr>
        <p:spPr>
          <a:xfrm>
            <a:off x="2232306" y="5754147"/>
            <a:ext cx="5229244" cy="25161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defTabSz="352044">
              <a:lnSpc>
                <a:spcPct val="90000"/>
              </a:lnSpc>
              <a:spcBef>
                <a:spcPts val="0"/>
              </a:spcBef>
              <a:defRPr spc="-44" sz="4455"/>
            </a:pPr>
            <a:r>
              <a:rPr b="1" u="sng"/>
              <a:t>Le fichier ‘customer’</a:t>
            </a:r>
            <a:r>
              <a:t>:</a:t>
            </a:r>
          </a:p>
          <a:p>
            <a:pPr defTabSz="352044">
              <a:lnSpc>
                <a:spcPct val="90000"/>
              </a:lnSpc>
              <a:spcBef>
                <a:spcPts val="0"/>
              </a:spcBef>
              <a:defRPr spc="-44" sz="4455"/>
            </a:pPr>
            <a:r>
              <a:t> </a:t>
            </a:r>
            <a:r>
              <a:rPr spc="-39" sz="3959"/>
              <a:t>- identifiant client</a:t>
            </a:r>
            <a:endParaRPr spc="-39" sz="3959"/>
          </a:p>
          <a:p>
            <a:pPr defTabSz="352044">
              <a:lnSpc>
                <a:spcPct val="90000"/>
              </a:lnSpc>
              <a:spcBef>
                <a:spcPts val="0"/>
              </a:spcBef>
              <a:defRPr spc="-39" sz="3959"/>
            </a:pPr>
            <a:r>
              <a:t> - genre</a:t>
            </a:r>
          </a:p>
          <a:p>
            <a:pPr defTabSz="352044">
              <a:lnSpc>
                <a:spcPct val="90000"/>
              </a:lnSpc>
              <a:spcBef>
                <a:spcPts val="0"/>
              </a:spcBef>
              <a:defRPr spc="-39" sz="3959"/>
            </a:pPr>
            <a:r>
              <a:t> - année de naissance</a:t>
            </a:r>
          </a:p>
        </p:txBody>
      </p:sp>
      <p:sp>
        <p:nvSpPr>
          <p:cNvPr id="179" name="Le fichier ‘product’:…"/>
          <p:cNvSpPr txBox="1"/>
          <p:nvPr/>
        </p:nvSpPr>
        <p:spPr>
          <a:xfrm>
            <a:off x="9549890" y="5754147"/>
            <a:ext cx="4855092" cy="25161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defTabSz="348488">
              <a:lnSpc>
                <a:spcPct val="90000"/>
              </a:lnSpc>
              <a:spcBef>
                <a:spcPts val="0"/>
              </a:spcBef>
              <a:defRPr spc="-44" sz="4410"/>
            </a:pPr>
            <a:r>
              <a:rPr b="1" u="sng"/>
              <a:t>Le fichier ‘product’</a:t>
            </a:r>
            <a:r>
              <a:t>:</a:t>
            </a:r>
          </a:p>
          <a:p>
            <a:pPr defTabSz="348488">
              <a:lnSpc>
                <a:spcPct val="90000"/>
              </a:lnSpc>
              <a:spcBef>
                <a:spcPts val="0"/>
              </a:spcBef>
              <a:defRPr spc="-44" sz="4410"/>
            </a:pPr>
            <a:r>
              <a:t> </a:t>
            </a:r>
            <a:r>
              <a:rPr spc="-39" sz="3920"/>
              <a:t>- identifiant produit</a:t>
            </a:r>
            <a:endParaRPr spc="-39" sz="3920"/>
          </a:p>
          <a:p>
            <a:pPr defTabSz="348488">
              <a:lnSpc>
                <a:spcPct val="90000"/>
              </a:lnSpc>
              <a:spcBef>
                <a:spcPts val="0"/>
              </a:spcBef>
              <a:defRPr spc="-39" sz="3920"/>
            </a:pPr>
            <a:r>
              <a:t> - prix</a:t>
            </a:r>
          </a:p>
          <a:p>
            <a:pPr defTabSz="348488">
              <a:lnSpc>
                <a:spcPct val="90000"/>
              </a:lnSpc>
              <a:spcBef>
                <a:spcPts val="0"/>
              </a:spcBef>
              <a:defRPr spc="-39" sz="3920"/>
            </a:pPr>
            <a:r>
              <a:t> - catégorie</a:t>
            </a:r>
          </a:p>
        </p:txBody>
      </p:sp>
      <p:sp>
        <p:nvSpPr>
          <p:cNvPr id="180" name="Le fichier ‘transaction’:…"/>
          <p:cNvSpPr txBox="1"/>
          <p:nvPr/>
        </p:nvSpPr>
        <p:spPr>
          <a:xfrm>
            <a:off x="16493323" y="5754147"/>
            <a:ext cx="5658370" cy="31245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defTabSz="348488">
              <a:lnSpc>
                <a:spcPct val="90000"/>
              </a:lnSpc>
              <a:spcBef>
                <a:spcPts val="0"/>
              </a:spcBef>
              <a:defRPr spc="-44" sz="4410"/>
            </a:pPr>
            <a:r>
              <a:rPr b="1" u="sng"/>
              <a:t>Le fichier ‘transaction’</a:t>
            </a:r>
            <a:r>
              <a:t>:</a:t>
            </a:r>
          </a:p>
          <a:p>
            <a:pPr defTabSz="348488">
              <a:lnSpc>
                <a:spcPct val="90000"/>
              </a:lnSpc>
              <a:spcBef>
                <a:spcPts val="0"/>
              </a:spcBef>
              <a:defRPr spc="-44" sz="4410"/>
            </a:pPr>
            <a:r>
              <a:t> </a:t>
            </a:r>
            <a:r>
              <a:rPr spc="-39" sz="3920"/>
              <a:t>- identifiant produit</a:t>
            </a:r>
            <a:endParaRPr spc="-39" sz="3920"/>
          </a:p>
          <a:p>
            <a:pPr defTabSz="348488">
              <a:lnSpc>
                <a:spcPct val="90000"/>
              </a:lnSpc>
              <a:spcBef>
                <a:spcPts val="0"/>
              </a:spcBef>
              <a:defRPr spc="-39" sz="3920"/>
            </a:pPr>
            <a:r>
              <a:t> - date de session</a:t>
            </a:r>
          </a:p>
          <a:p>
            <a:pPr defTabSz="348488">
              <a:lnSpc>
                <a:spcPct val="90000"/>
              </a:lnSpc>
              <a:spcBef>
                <a:spcPts val="0"/>
              </a:spcBef>
              <a:defRPr spc="-39" sz="3920"/>
            </a:pPr>
            <a:r>
              <a:t> - identifiant de session</a:t>
            </a:r>
          </a:p>
          <a:p>
            <a:pPr defTabSz="348488">
              <a:lnSpc>
                <a:spcPct val="90000"/>
              </a:lnSpc>
              <a:spcBef>
                <a:spcPts val="0"/>
              </a:spcBef>
              <a:defRPr spc="-39" sz="3920"/>
            </a:pPr>
            <a:r>
              <a:t> - identifiant client</a:t>
            </a:r>
          </a:p>
        </p:txBody>
      </p:sp>
      <p:sp>
        <p:nvSpPr>
          <p:cNvPr id="181" name="Respect du RGPD: Aucune donnée personnelle présente dans ces fichiers"/>
          <p:cNvSpPr txBox="1"/>
          <p:nvPr/>
        </p:nvSpPr>
        <p:spPr>
          <a:xfrm>
            <a:off x="1045986" y="11882081"/>
            <a:ext cx="17007809" cy="8317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defTabSz="355600">
              <a:lnSpc>
                <a:spcPct val="90000"/>
              </a:lnSpc>
              <a:spcBef>
                <a:spcPts val="0"/>
              </a:spcBef>
              <a:defRPr spc="-45" sz="4500"/>
            </a:pPr>
            <a:r>
              <a:rPr b="1"/>
              <a:t>Respect du RGPD</a:t>
            </a:r>
            <a:r>
              <a:t>: </a:t>
            </a:r>
            <a:r>
              <a:rPr spc="-39" sz="4000"/>
              <a:t>Aucune donnée personnelle présente dans ces fichiers</a:t>
            </a:r>
          </a:p>
        </p:txBody>
      </p:sp>
      <p:sp>
        <p:nvSpPr>
          <p:cNvPr id="182" name="Numéro de diapositive"/>
          <p:cNvSpPr txBox="1"/>
          <p:nvPr>
            <p:ph type="sldNum" sz="quarter" idx="2"/>
          </p:nvPr>
        </p:nvSpPr>
        <p:spPr>
          <a:xfrm>
            <a:off x="23663350" y="12425677"/>
            <a:ext cx="283770" cy="46228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Propositions"/>
          <p:cNvSpPr txBox="1"/>
          <p:nvPr>
            <p:ph type="ctrTitle"/>
          </p:nvPr>
        </p:nvSpPr>
        <p:spPr>
          <a:xfrm>
            <a:off x="1034725" y="1033460"/>
            <a:ext cx="21199828" cy="1717332"/>
          </a:xfrm>
          <a:prstGeom prst="rect">
            <a:avLst/>
          </a:prstGeom>
        </p:spPr>
        <p:txBody>
          <a:bodyPr/>
          <a:lstStyle>
            <a:lvl1pPr>
              <a:defRPr spc="-101" sz="10100">
                <a:latin typeface="Optima"/>
                <a:ea typeface="Optima"/>
                <a:cs typeface="Optima"/>
                <a:sym typeface="Optima"/>
              </a:defRPr>
            </a:lvl1pPr>
          </a:lstStyle>
          <a:p>
            <a:pPr/>
            <a:r>
              <a:t>Propositions</a:t>
            </a:r>
          </a:p>
        </p:txBody>
      </p:sp>
      <p:sp>
        <p:nvSpPr>
          <p:cNvPr id="303" name="Numéro de diapositiv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4" name="Promouvoir les moins de 35 ans et la catégorie 2.…"/>
          <p:cNvSpPr txBox="1"/>
          <p:nvPr/>
        </p:nvSpPr>
        <p:spPr>
          <a:xfrm>
            <a:off x="1452859" y="5459909"/>
            <a:ext cx="21478282" cy="6337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47700" indent="-457200">
              <a:buSzPct val="28000"/>
              <a:buBlip>
                <a:blip r:embed="rId3"/>
              </a:buBlip>
            </a:pPr>
            <a:r>
              <a:t>Promouvoir les moins de 35 ans et la catégorie 2.</a:t>
            </a:r>
          </a:p>
          <a:p>
            <a:pPr marL="647700" indent="-457200">
              <a:buSzPct val="28000"/>
              <a:buBlip>
                <a:blip r:embed="rId3"/>
              </a:buBlip>
            </a:pPr>
            <a:r>
              <a:t>Promouvoir la vente B2B.</a:t>
            </a:r>
          </a:p>
          <a:p>
            <a:pPr lvl="1" marL="647700" indent="-457200">
              <a:buSzPct val="27000"/>
              <a:buBlip>
                <a:blip r:embed="rId3"/>
              </a:buBlip>
            </a:pPr>
            <a:r>
              <a:t>Que faire des articles qui génèrent très peu de CA et de ceux qui se vendent très peu? Réaliser une analyse complémentaire et fixer un seuil de rentabilité (valeur stock).</a:t>
            </a:r>
          </a:p>
          <a:p>
            <a:pPr lvl="1" marL="647700" indent="-457200">
              <a:buSzPct val="27000"/>
              <a:buBlip>
                <a:blip r:embed="rId3"/>
              </a:buBlip>
            </a:pPr>
            <a:r>
              <a:t>20% des articles génèrent 80% du CA. Analyse des 80% d’articles restants? </a:t>
            </a:r>
          </a:p>
          <a:p>
            <a:pPr lvl="1" marL="647700" indent="-457200">
              <a:buSzPct val="27000"/>
              <a:buBlip>
                <a:blip r:embed="rId3"/>
              </a:buBlip>
            </a:pPr>
            <a:r>
              <a:t>Définir un seuil minimum de ventes par mois pour décider de conserver un article.</a:t>
            </a:r>
          </a:p>
          <a:p>
            <a:pPr lvl="1" marL="647700" indent="-457200">
              <a:buSzPct val="27000"/>
              <a:buBlip>
                <a:blip r:embed="rId3"/>
              </a:buBlip>
            </a:pPr>
            <a:r>
              <a:t>Identifier les clients qui génèrent très peu de CA, analyser les articles qu’ils consomment, décider de les conserver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La préparation des données"/>
          <p:cNvSpPr txBox="1"/>
          <p:nvPr>
            <p:ph type="ctrTitle"/>
          </p:nvPr>
        </p:nvSpPr>
        <p:spPr>
          <a:xfrm>
            <a:off x="1034725" y="1033460"/>
            <a:ext cx="21199828" cy="1717332"/>
          </a:xfrm>
          <a:prstGeom prst="rect">
            <a:avLst/>
          </a:prstGeom>
        </p:spPr>
        <p:txBody>
          <a:bodyPr/>
          <a:lstStyle>
            <a:lvl1pPr>
              <a:defRPr spc="-101" sz="10100">
                <a:latin typeface="Optima"/>
                <a:ea typeface="Optima"/>
                <a:cs typeface="Optima"/>
                <a:sym typeface="Optima"/>
              </a:defRPr>
            </a:lvl1pPr>
          </a:lstStyle>
          <a:p>
            <a:pPr/>
            <a:r>
              <a:t>La préparation des données</a:t>
            </a:r>
          </a:p>
        </p:txBody>
      </p:sp>
      <p:sp>
        <p:nvSpPr>
          <p:cNvPr id="185" name="Les fichiers ont fait l’objet de très peu de transformations…"/>
          <p:cNvSpPr txBox="1"/>
          <p:nvPr/>
        </p:nvSpPr>
        <p:spPr>
          <a:xfrm>
            <a:off x="1490182" y="5148364"/>
            <a:ext cx="21454437" cy="46981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55600">
              <a:lnSpc>
                <a:spcPct val="90000"/>
              </a:lnSpc>
              <a:spcBef>
                <a:spcPts val="0"/>
              </a:spcBef>
              <a:defRPr b="1" spc="-45" sz="4500" u="sng"/>
            </a:pPr>
            <a:r>
              <a:t>Les fichiers ont fait l’objet de très peu de transformations</a:t>
            </a:r>
          </a:p>
          <a:p>
            <a:pPr defTabSz="355600">
              <a:lnSpc>
                <a:spcPct val="90000"/>
              </a:lnSpc>
              <a:spcBef>
                <a:spcPts val="0"/>
              </a:spcBef>
              <a:defRPr spc="-45" sz="4500"/>
            </a:pPr>
            <a:r>
              <a:rPr spc="-39" sz="4000"/>
              <a:t> - id_prod renomée prod_id du fichier ‘product’ pour plus de cohérence avec les autres noms de colonnes.</a:t>
            </a:r>
            <a:endParaRPr spc="-39" sz="4000"/>
          </a:p>
          <a:p>
            <a:pPr defTabSz="355600">
              <a:lnSpc>
                <a:spcPct val="90000"/>
              </a:lnSpc>
              <a:spcBef>
                <a:spcPts val="0"/>
              </a:spcBef>
              <a:defRPr spc="-45" sz="4500"/>
            </a:pPr>
            <a:r>
              <a:rPr spc="-39" sz="4000"/>
              <a:t> - Suppression des lignes entièrement vides du fichier ‘transaction’.</a:t>
            </a:r>
            <a:endParaRPr spc="-39" sz="4000"/>
          </a:p>
          <a:p>
            <a:pPr defTabSz="355600">
              <a:lnSpc>
                <a:spcPct val="90000"/>
              </a:lnSpc>
              <a:spcBef>
                <a:spcPts val="0"/>
              </a:spcBef>
              <a:defRPr spc="-45" sz="4500"/>
            </a:pPr>
            <a:r>
              <a:rPr spc="-39" sz="4000"/>
              <a:t> - id_prod renomée prod_id du fichier ‘transaction’ pour plus de cohérence avec les autres noms de colonnes.</a:t>
            </a:r>
            <a:endParaRPr spc="-39" sz="4000"/>
          </a:p>
          <a:p>
            <a:pPr defTabSz="355600">
              <a:lnSpc>
                <a:spcPct val="90000"/>
              </a:lnSpc>
              <a:spcBef>
                <a:spcPts val="0"/>
              </a:spcBef>
              <a:defRPr spc="-45" sz="4500"/>
            </a:pPr>
            <a:r>
              <a:rPr spc="-39" sz="4000"/>
              <a:t> - Transformation du type de la colonne ‘date’ en date du fichier ‘Transaction’ (initialement au format texte).</a:t>
            </a:r>
          </a:p>
        </p:txBody>
      </p:sp>
      <p:sp>
        <p:nvSpPr>
          <p:cNvPr id="186" name="Limite de l’étude…"/>
          <p:cNvSpPr txBox="1"/>
          <p:nvPr/>
        </p:nvSpPr>
        <p:spPr>
          <a:xfrm>
            <a:off x="1490182" y="10245288"/>
            <a:ext cx="21454437" cy="24851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55600">
              <a:lnSpc>
                <a:spcPct val="90000"/>
              </a:lnSpc>
              <a:spcBef>
                <a:spcPts val="0"/>
              </a:spcBef>
              <a:defRPr b="1" spc="-45" sz="4500" u="sng"/>
            </a:pPr>
            <a:r>
              <a:t>Limite de l’étude</a:t>
            </a:r>
          </a:p>
          <a:p>
            <a:pPr defTabSz="355600">
              <a:lnSpc>
                <a:spcPct val="90000"/>
              </a:lnSpc>
              <a:spcBef>
                <a:spcPts val="0"/>
              </a:spcBef>
              <a:defRPr spc="-45" sz="4500"/>
            </a:pPr>
            <a:r>
              <a:rPr spc="-39" sz="4000"/>
              <a:t> - L’âge des clients n’a pu être calculé précisément, seule l’année de naissance est disponible.</a:t>
            </a:r>
            <a:endParaRPr spc="-39" sz="4000"/>
          </a:p>
          <a:p>
            <a:pPr defTabSz="355600">
              <a:lnSpc>
                <a:spcPct val="90000"/>
              </a:lnSpc>
              <a:spcBef>
                <a:spcPts val="0"/>
              </a:spcBef>
              <a:defRPr spc="-45" sz="4500"/>
            </a:pPr>
            <a:r>
              <a:rPr spc="-39" sz="4000"/>
              <a:t> - Aucune indication sur les clients BtoB, ils ont du être estimés.</a:t>
            </a:r>
            <a:endParaRPr spc="-39" sz="4000"/>
          </a:p>
          <a:p>
            <a:pPr defTabSz="355600">
              <a:lnSpc>
                <a:spcPct val="90000"/>
              </a:lnSpc>
              <a:spcBef>
                <a:spcPts val="0"/>
              </a:spcBef>
              <a:defRPr spc="-45" sz="4500"/>
            </a:pPr>
            <a:r>
              <a:rPr spc="-39" sz="4000"/>
              <a:t> - Pas de pondération de l’âge par le nombre d’individus.</a:t>
            </a:r>
          </a:p>
        </p:txBody>
      </p:sp>
      <p:sp>
        <p:nvSpPr>
          <p:cNvPr id="187" name="Numéro de diapositive"/>
          <p:cNvSpPr txBox="1"/>
          <p:nvPr>
            <p:ph type="sldNum" sz="quarter" idx="2"/>
          </p:nvPr>
        </p:nvSpPr>
        <p:spPr>
          <a:xfrm>
            <a:off x="23663350" y="12425677"/>
            <a:ext cx="283770" cy="46228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Numéro de diapositive"/>
          <p:cNvSpPr txBox="1"/>
          <p:nvPr>
            <p:ph type="sldNum" sz="quarter" idx="2"/>
          </p:nvPr>
        </p:nvSpPr>
        <p:spPr>
          <a:xfrm>
            <a:off x="23663350" y="12425677"/>
            <a:ext cx="283770" cy="46228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0" name="Que nous disent les données?"/>
          <p:cNvSpPr txBox="1"/>
          <p:nvPr>
            <p:ph type="ctrTitle"/>
          </p:nvPr>
        </p:nvSpPr>
        <p:spPr>
          <a:xfrm>
            <a:off x="1592086" y="4851400"/>
            <a:ext cx="21199828" cy="2006600"/>
          </a:xfrm>
          <a:prstGeom prst="rect">
            <a:avLst/>
          </a:prstGeom>
        </p:spPr>
        <p:txBody>
          <a:bodyPr anchor="ctr"/>
          <a:lstStyle>
            <a:lvl1pPr algn="ctr">
              <a:defRPr spc="-101" sz="10100">
                <a:latin typeface="Optima"/>
                <a:ea typeface="Optima"/>
                <a:cs typeface="Optima"/>
                <a:sym typeface="Optima"/>
              </a:defRPr>
            </a:lvl1pPr>
          </a:lstStyle>
          <a:p>
            <a:pPr/>
            <a:r>
              <a:t>Que nous disent les données?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Analyse du chiffre d’affaire"/>
          <p:cNvSpPr txBox="1"/>
          <p:nvPr>
            <p:ph type="ctrTitle"/>
          </p:nvPr>
        </p:nvSpPr>
        <p:spPr>
          <a:xfrm>
            <a:off x="1034725" y="1033460"/>
            <a:ext cx="21199828" cy="1717332"/>
          </a:xfrm>
          <a:prstGeom prst="rect">
            <a:avLst/>
          </a:prstGeom>
        </p:spPr>
        <p:txBody>
          <a:bodyPr/>
          <a:lstStyle>
            <a:lvl1pPr>
              <a:defRPr spc="-101" sz="10100">
                <a:latin typeface="Optima"/>
                <a:ea typeface="Optima"/>
                <a:cs typeface="Optima"/>
                <a:sym typeface="Optima"/>
              </a:defRPr>
            </a:lvl1pPr>
          </a:lstStyle>
          <a:p>
            <a:pPr/>
            <a:r>
              <a:t>Analyse du chiffre d’affaire</a:t>
            </a:r>
          </a:p>
        </p:txBody>
      </p:sp>
      <p:pic>
        <p:nvPicPr>
          <p:cNvPr id="195" name="Évolution_chiffre_affaire.png" descr="Évolution_chiffre_affaire.png"/>
          <p:cNvPicPr>
            <a:picLocks noChangeAspect="1"/>
          </p:cNvPicPr>
          <p:nvPr/>
        </p:nvPicPr>
        <p:blipFill>
          <a:blip r:embed="rId3">
            <a:extLst/>
          </a:blip>
          <a:stretch>
            <a:fillRect/>
          </a:stretch>
        </p:blipFill>
        <p:spPr>
          <a:xfrm>
            <a:off x="1460679" y="3606800"/>
            <a:ext cx="12649201" cy="6324600"/>
          </a:xfrm>
          <a:prstGeom prst="rect">
            <a:avLst/>
          </a:prstGeom>
          <a:ln w="12700">
            <a:miter lim="400000"/>
          </a:ln>
        </p:spPr>
      </p:pic>
      <p:pic>
        <p:nvPicPr>
          <p:cNvPr id="196" name="chiffre d'affaire par categorie.png" descr="chiffre d'affaire par categorie.png"/>
          <p:cNvPicPr>
            <a:picLocks noChangeAspect="1"/>
          </p:cNvPicPr>
          <p:nvPr/>
        </p:nvPicPr>
        <p:blipFill>
          <a:blip r:embed="rId4">
            <a:extLst/>
          </a:blip>
          <a:stretch>
            <a:fillRect/>
          </a:stretch>
        </p:blipFill>
        <p:spPr>
          <a:xfrm>
            <a:off x="15494000" y="3606800"/>
            <a:ext cx="7429500" cy="3714750"/>
          </a:xfrm>
          <a:prstGeom prst="rect">
            <a:avLst/>
          </a:prstGeom>
          <a:ln w="12700">
            <a:miter lim="400000"/>
          </a:ln>
        </p:spPr>
      </p:pic>
      <p:pic>
        <p:nvPicPr>
          <p:cNvPr id="197" name="chiffre d'affaire par genre.png" descr="chiffre d'affaire par genre.png"/>
          <p:cNvPicPr>
            <a:picLocks noChangeAspect="1"/>
          </p:cNvPicPr>
          <p:nvPr/>
        </p:nvPicPr>
        <p:blipFill>
          <a:blip r:embed="rId5">
            <a:extLst/>
          </a:blip>
          <a:stretch>
            <a:fillRect/>
          </a:stretch>
        </p:blipFill>
        <p:spPr>
          <a:xfrm>
            <a:off x="15646400" y="8255000"/>
            <a:ext cx="7442200" cy="3721100"/>
          </a:xfrm>
          <a:prstGeom prst="rect">
            <a:avLst/>
          </a:prstGeom>
          <a:ln w="12700">
            <a:miter lim="400000"/>
          </a:ln>
        </p:spPr>
      </p:pic>
      <p:sp>
        <p:nvSpPr>
          <p:cNvPr id="198" name="21 % des articles génèrent 80% du chiffre d’affaire"/>
          <p:cNvSpPr txBox="1"/>
          <p:nvPr/>
        </p:nvSpPr>
        <p:spPr>
          <a:xfrm>
            <a:off x="1635274" y="10952617"/>
            <a:ext cx="12300011" cy="7928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355600">
              <a:lnSpc>
                <a:spcPct val="90000"/>
              </a:lnSpc>
              <a:spcBef>
                <a:spcPts val="0"/>
              </a:spcBef>
              <a:defRPr spc="-45" sz="4500"/>
            </a:lvl1pPr>
          </a:lstStyle>
          <a:p>
            <a:pPr/>
            <a:r>
              <a:t>21 % des articles génèrent 80% du chiffre d’affaire</a:t>
            </a:r>
          </a:p>
        </p:txBody>
      </p:sp>
      <p:sp>
        <p:nvSpPr>
          <p:cNvPr id="199" name="Numéro de diapositive"/>
          <p:cNvSpPr txBox="1"/>
          <p:nvPr>
            <p:ph type="sldNum" sz="quarter" idx="2"/>
          </p:nvPr>
        </p:nvSpPr>
        <p:spPr>
          <a:xfrm>
            <a:off x="23663350" y="12425677"/>
            <a:ext cx="283770" cy="46228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path" nodeType="afterEffect" presetSubtype="0" presetID="-1" grpId="1" accel="50000" decel="50000" fill="hold">
                                  <p:stCondLst>
                                    <p:cond delay="0"/>
                                  </p:stCondLst>
                                  <p:childTnLst>
                                    <p:animMotion path="M 0.000000 0.000000 L 0.180469 0.044676" origin="layout" pathEditMode="relative">
                                      <p:cBhvr>
                                        <p:cTn id="6" dur="1000" fill="hold"/>
                                        <p:tgtEl>
                                          <p:spTgt spid="195"/>
                                        </p:tgtEl>
                                        <p:attrNameLst>
                                          <p:attrName>ppt_x</p:attrName>
                                          <p:attrName>ppt_y</p:attrName>
                                        </p:attrNameLst>
                                      </p:cBhvr>
                                    </p:animMotion>
                                  </p:childTnLst>
                                </p:cTn>
                              </p:par>
                            </p:childTnLst>
                          </p:cTn>
                        </p:par>
                        <p:par>
                          <p:cTn id="7" fill="hold">
                            <p:stCondLst>
                              <p:cond delay="0"/>
                            </p:stCondLst>
                            <p:childTnLst>
                              <p:par>
                                <p:cTn id="8" presetClass="emph" nodeType="withEffect" presetSubtype="0" presetID="6" grpId="2" accel="50000" decel="50000" fill="hold">
                                  <p:stCondLst>
                                    <p:cond delay="0"/>
                                  </p:stCondLst>
                                  <p:childTnLst>
                                    <p:animScale>
                                      <p:cBhvr>
                                        <p:cTn id="9" dur="1000" fill="hold"/>
                                        <p:tgtEl>
                                          <p:spTgt spid="195"/>
                                        </p:tgtEl>
                                      </p:cBhvr>
                                      <p:by x="142269" y="142269"/>
                                    </p:animScale>
                                  </p:childTnLst>
                                </p:cTn>
                              </p:par>
                            </p:childTnLst>
                          </p:cTn>
                        </p:par>
                        <p:par>
                          <p:cTn id="10" fill="hold">
                            <p:stCondLst>
                              <p:cond delay="0"/>
                            </p:stCondLst>
                            <p:childTnLst>
                              <p:par>
                                <p:cTn id="11" presetClass="emph" nodeType="withEffect" presetID="9" grpId="3" fill="hold">
                                  <p:stCondLst>
                                    <p:cond delay="0"/>
                                  </p:stCondLst>
                                  <p:childTnLst>
                                    <p:set>
                                      <p:cBhvr>
                                        <p:cTn id="12" dur="indefinite" fill="hold"/>
                                        <p:tgtEl>
                                          <p:spTgt spid="196"/>
                                        </p:tgtEl>
                                        <p:attrNameLst>
                                          <p:attrName>style.opacity</p:attrName>
                                        </p:attrNameLst>
                                      </p:cBhvr>
                                      <p:to>
                                        <p:strVal val="0.00"/>
                                      </p:to>
                                    </p:set>
                                    <p:animEffect filter="image" prLst="opacity: 0.00; ">
                                      <p:cBhvr>
                                        <p:cTn id="13" dur="indefinite" fill="hold"/>
                                        <p:tgtEl>
                                          <p:spTgt spid="196"/>
                                        </p:tgtEl>
                                      </p:cBhvr>
                                    </p:animEffect>
                                  </p:childTnLst>
                                </p:cTn>
                              </p:par>
                            </p:childTnLst>
                          </p:cTn>
                        </p:par>
                        <p:par>
                          <p:cTn id="14" fill="hold">
                            <p:stCondLst>
                              <p:cond delay="0"/>
                            </p:stCondLst>
                            <p:childTnLst>
                              <p:par>
                                <p:cTn id="15" presetClass="emph" nodeType="withEffect" presetID="9" grpId="4" fill="hold">
                                  <p:stCondLst>
                                    <p:cond delay="0"/>
                                  </p:stCondLst>
                                  <p:childTnLst>
                                    <p:set>
                                      <p:cBhvr>
                                        <p:cTn id="16" dur="indefinite" fill="hold"/>
                                        <p:tgtEl>
                                          <p:spTgt spid="197"/>
                                        </p:tgtEl>
                                        <p:attrNameLst>
                                          <p:attrName>style.opacity</p:attrName>
                                        </p:attrNameLst>
                                      </p:cBhvr>
                                      <p:to>
                                        <p:strVal val="0.00"/>
                                      </p:to>
                                    </p:set>
                                    <p:animEffect filter="image" prLst="opacity: 0.00; ">
                                      <p:cBhvr>
                                        <p:cTn id="17" dur="indefinite" fill="hold"/>
                                        <p:tgtEl>
                                          <p:spTgt spid="197"/>
                                        </p:tgtEl>
                                      </p:cBhvr>
                                    </p:animEffect>
                                  </p:childTnLst>
                                </p:cTn>
                              </p:par>
                            </p:childTnLst>
                          </p:cTn>
                        </p:par>
                        <p:par>
                          <p:cTn id="18" fill="hold">
                            <p:stCondLst>
                              <p:cond delay="0"/>
                            </p:stCondLst>
                            <p:childTnLst>
                              <p:par>
                                <p:cTn id="19" presetClass="emph" nodeType="withEffect" presetID="9" grpId="5" fill="hold">
                                  <p:stCondLst>
                                    <p:cond delay="0"/>
                                  </p:stCondLst>
                                  <p:childTnLst>
                                    <p:set>
                                      <p:cBhvr>
                                        <p:cTn id="20" dur="indefinite" fill="hold"/>
                                        <p:tgtEl>
                                          <p:spTgt spid="198"/>
                                        </p:tgtEl>
                                        <p:attrNameLst>
                                          <p:attrName>style.opacity</p:attrName>
                                        </p:attrNameLst>
                                      </p:cBhvr>
                                      <p:to>
                                        <p:strVal val="0.00"/>
                                      </p:to>
                                    </p:set>
                                    <p:animEffect filter="image" prLst="opacity: 0.00; ">
                                      <p:cBhvr>
                                        <p:cTn id="21" dur="indefinite" fill="hold"/>
                                        <p:tgtEl>
                                          <p:spTgt spid="198"/>
                                        </p:tgtEl>
                                      </p:cBhvr>
                                    </p:animEffect>
                                  </p:childTnLst>
                                </p:cTn>
                              </p:par>
                            </p:childTnLst>
                          </p:cTn>
                        </p:par>
                      </p:childTnLst>
                    </p:cTn>
                  </p:par>
                  <p:par>
                    <p:cTn id="22" fill="hold">
                      <p:stCondLst>
                        <p:cond delay="indefinite"/>
                      </p:stCondLst>
                      <p:childTnLst>
                        <p:par>
                          <p:cTn id="23" fill="hold">
                            <p:stCondLst>
                              <p:cond delay="0"/>
                            </p:stCondLst>
                            <p:childTnLst>
                              <p:par>
                                <p:cTn id="24" presetClass="emph" nodeType="clickEffect" presetID="9" grpId="6" fill="hold">
                                  <p:stCondLst>
                                    <p:cond delay="0"/>
                                  </p:stCondLst>
                                  <p:childTnLst>
                                    <p:set>
                                      <p:cBhvr>
                                        <p:cTn id="25" dur="indefinite" fill="hold"/>
                                        <p:tgtEl>
                                          <p:spTgt spid="195"/>
                                        </p:tgtEl>
                                        <p:attrNameLst>
                                          <p:attrName>style.opacity</p:attrName>
                                        </p:attrNameLst>
                                      </p:cBhvr>
                                      <p:to>
                                        <p:strVal val="0.00"/>
                                      </p:to>
                                    </p:set>
                                    <p:animEffect filter="image" prLst="opacity: 0.00; ">
                                      <p:cBhvr>
                                        <p:cTn id="26" dur="indefinite" fill="hold"/>
                                        <p:tgtEl>
                                          <p:spTgt spid="195"/>
                                        </p:tgtEl>
                                      </p:cBhvr>
                                    </p:animEffect>
                                  </p:childTnLst>
                                </p:cTn>
                              </p:par>
                            </p:childTnLst>
                          </p:cTn>
                        </p:par>
                        <p:par>
                          <p:cTn id="27" fill="hold">
                            <p:stCondLst>
                              <p:cond delay="0"/>
                            </p:stCondLst>
                            <p:childTnLst>
                              <p:par>
                                <p:cTn id="28" presetClass="emph" nodeType="withEffect" presetID="9" grpId="7" fill="hold">
                                  <p:stCondLst>
                                    <p:cond delay="0"/>
                                  </p:stCondLst>
                                  <p:childTnLst>
                                    <p:set>
                                      <p:cBhvr>
                                        <p:cTn id="29" dur="indefinite" fill="hold"/>
                                        <p:tgtEl>
                                          <p:spTgt spid="196"/>
                                        </p:tgtEl>
                                        <p:attrNameLst>
                                          <p:attrName>style.opacity</p:attrName>
                                        </p:attrNameLst>
                                      </p:cBhvr>
                                      <p:to>
                                        <p:strVal val="1.00"/>
                                      </p:to>
                                    </p:set>
                                    <p:animEffect filter="image" prLst="opacity: 1.00; ">
                                      <p:cBhvr>
                                        <p:cTn id="30" dur="indefinite" fill="hold"/>
                                        <p:tgtEl>
                                          <p:spTgt spid="196"/>
                                        </p:tgtEl>
                                      </p:cBhvr>
                                    </p:animEffect>
                                  </p:childTnLst>
                                </p:cTn>
                              </p:par>
                            </p:childTnLst>
                          </p:cTn>
                        </p:par>
                        <p:par>
                          <p:cTn id="31" fill="hold">
                            <p:stCondLst>
                              <p:cond delay="0"/>
                            </p:stCondLst>
                            <p:childTnLst>
                              <p:par>
                                <p:cTn id="32" presetClass="path" nodeType="withEffect" presetSubtype="0" presetID="-1" grpId="8" accel="50000" decel="50000" fill="hold">
                                  <p:stCondLst>
                                    <p:cond delay="0"/>
                                  </p:stCondLst>
                                  <p:childTnLst>
                                    <p:animMotion path="M 0.000000 0.000000 L -0.290104 0.187963" origin="layout" pathEditMode="relative">
                                      <p:cBhvr>
                                        <p:cTn id="33" dur="1000" fill="hold"/>
                                        <p:tgtEl>
                                          <p:spTgt spid="196"/>
                                        </p:tgtEl>
                                        <p:attrNameLst>
                                          <p:attrName>ppt_x</p:attrName>
                                          <p:attrName>ppt_y</p:attrName>
                                        </p:attrNameLst>
                                      </p:cBhvr>
                                    </p:animMotion>
                                  </p:childTnLst>
                                </p:cTn>
                              </p:par>
                            </p:childTnLst>
                          </p:cTn>
                        </p:par>
                        <p:par>
                          <p:cTn id="34" fill="hold">
                            <p:stCondLst>
                              <p:cond delay="0"/>
                            </p:stCondLst>
                            <p:childTnLst>
                              <p:par>
                                <p:cTn id="35" presetClass="emph" nodeType="withEffect" presetSubtype="0" presetID="6" grpId="9" accel="50000" decel="50000" fill="hold">
                                  <p:stCondLst>
                                    <p:cond delay="0"/>
                                  </p:stCondLst>
                                  <p:childTnLst>
                                    <p:animScale>
                                      <p:cBhvr>
                                        <p:cTn id="36" dur="1000" fill="hold"/>
                                        <p:tgtEl>
                                          <p:spTgt spid="196"/>
                                        </p:tgtEl>
                                      </p:cBhvr>
                                      <p:by x="242222" y="242222"/>
                                    </p:animScale>
                                  </p:childTnLst>
                                </p:cTn>
                              </p:par>
                            </p:childTnLst>
                          </p:cTn>
                        </p:par>
                      </p:childTnLst>
                    </p:cTn>
                  </p:par>
                  <p:par>
                    <p:cTn id="37" fill="hold">
                      <p:stCondLst>
                        <p:cond delay="indefinite"/>
                      </p:stCondLst>
                      <p:childTnLst>
                        <p:par>
                          <p:cTn id="38" fill="hold">
                            <p:stCondLst>
                              <p:cond delay="0"/>
                            </p:stCondLst>
                            <p:childTnLst>
                              <p:par>
                                <p:cTn id="39" presetClass="emph" nodeType="clickEffect" presetID="9" grpId="10" fill="hold">
                                  <p:stCondLst>
                                    <p:cond delay="0"/>
                                  </p:stCondLst>
                                  <p:childTnLst>
                                    <p:set>
                                      <p:cBhvr>
                                        <p:cTn id="40" dur="indefinite" fill="hold"/>
                                        <p:tgtEl>
                                          <p:spTgt spid="196"/>
                                        </p:tgtEl>
                                        <p:attrNameLst>
                                          <p:attrName>style.opacity</p:attrName>
                                        </p:attrNameLst>
                                      </p:cBhvr>
                                      <p:to>
                                        <p:strVal val="0.00"/>
                                      </p:to>
                                    </p:set>
                                    <p:animEffect filter="image" prLst="opacity: 0.00; ">
                                      <p:cBhvr>
                                        <p:cTn id="41" dur="indefinite" fill="hold"/>
                                        <p:tgtEl>
                                          <p:spTgt spid="196"/>
                                        </p:tgtEl>
                                      </p:cBhvr>
                                    </p:animEffect>
                                  </p:childTnLst>
                                </p:cTn>
                              </p:par>
                            </p:childTnLst>
                          </p:cTn>
                        </p:par>
                        <p:par>
                          <p:cTn id="42" fill="hold">
                            <p:stCondLst>
                              <p:cond delay="0"/>
                            </p:stCondLst>
                            <p:childTnLst>
                              <p:par>
                                <p:cTn id="43" presetClass="emph" nodeType="withEffect" presetID="9" grpId="11" fill="hold">
                                  <p:stCondLst>
                                    <p:cond delay="0"/>
                                  </p:stCondLst>
                                  <p:childTnLst>
                                    <p:set>
                                      <p:cBhvr>
                                        <p:cTn id="44" dur="indefinite" fill="hold"/>
                                        <p:tgtEl>
                                          <p:spTgt spid="197"/>
                                        </p:tgtEl>
                                        <p:attrNameLst>
                                          <p:attrName>style.opacity</p:attrName>
                                        </p:attrNameLst>
                                      </p:cBhvr>
                                      <p:to>
                                        <p:strVal val="1.00"/>
                                      </p:to>
                                    </p:set>
                                    <p:animEffect filter="image" prLst="opacity: 1.00; ">
                                      <p:cBhvr>
                                        <p:cTn id="45" dur="indefinite" fill="hold"/>
                                        <p:tgtEl>
                                          <p:spTgt spid="197"/>
                                        </p:tgtEl>
                                      </p:cBhvr>
                                    </p:animEffect>
                                  </p:childTnLst>
                                </p:cTn>
                              </p:par>
                            </p:childTnLst>
                          </p:cTn>
                        </p:par>
                        <p:par>
                          <p:cTn id="46" fill="hold">
                            <p:stCondLst>
                              <p:cond delay="0"/>
                            </p:stCondLst>
                            <p:childTnLst>
                              <p:par>
                                <p:cTn id="47" presetClass="path" nodeType="withEffect" presetSubtype="0" presetID="-1" grpId="12" accel="50000" decel="50000" fill="hold">
                                  <p:stCondLst>
                                    <p:cond delay="0"/>
                                  </p:stCondLst>
                                  <p:childTnLst>
                                    <p:animMotion path="M 0.000000 0.000000 L -0.296875 -0.151389" origin="layout" pathEditMode="relative">
                                      <p:cBhvr>
                                        <p:cTn id="48" dur="1000" fill="hold"/>
                                        <p:tgtEl>
                                          <p:spTgt spid="197"/>
                                        </p:tgtEl>
                                        <p:attrNameLst>
                                          <p:attrName>ppt_x</p:attrName>
                                          <p:attrName>ppt_y</p:attrName>
                                        </p:attrNameLst>
                                      </p:cBhvr>
                                    </p:animMotion>
                                  </p:childTnLst>
                                </p:cTn>
                              </p:par>
                            </p:childTnLst>
                          </p:cTn>
                        </p:par>
                        <p:par>
                          <p:cTn id="49" fill="hold">
                            <p:stCondLst>
                              <p:cond delay="0"/>
                            </p:stCondLst>
                            <p:childTnLst>
                              <p:par>
                                <p:cTn id="50" presetClass="emph" nodeType="withEffect" presetSubtype="0" presetID="6" grpId="13" accel="50000" decel="50000" fill="hold">
                                  <p:stCondLst>
                                    <p:cond delay="0"/>
                                  </p:stCondLst>
                                  <p:childTnLst>
                                    <p:animScale>
                                      <p:cBhvr>
                                        <p:cTn id="51" dur="1000" fill="hold"/>
                                        <p:tgtEl>
                                          <p:spTgt spid="197"/>
                                        </p:tgtEl>
                                      </p:cBhvr>
                                      <p:by x="241638" y="241638"/>
                                    </p:animScale>
                                  </p:childTnLst>
                                </p:cTn>
                              </p:par>
                            </p:childTnLst>
                          </p:cTn>
                        </p:par>
                      </p:childTnLst>
                    </p:cTn>
                  </p:par>
                  <p:par>
                    <p:cTn id="52" fill="hold">
                      <p:stCondLst>
                        <p:cond delay="indefinite"/>
                      </p:stCondLst>
                      <p:childTnLst>
                        <p:par>
                          <p:cTn id="53" fill="hold">
                            <p:stCondLst>
                              <p:cond delay="0"/>
                            </p:stCondLst>
                            <p:childTnLst>
                              <p:par>
                                <p:cTn id="54" presetClass="path" nodeType="clickEffect" presetSubtype="0" presetID="-1" grpId="14" fill="hold">
                                  <p:stCondLst>
                                    <p:cond delay="0"/>
                                  </p:stCondLst>
                                  <p:childTnLst>
                                    <p:animMotion path="M -0.296875 -0.151389 L -0.000521 -0.000463" origin="layout" pathEditMode="relative">
                                      <p:cBhvr>
                                        <p:cTn id="55" dur="1000" fill="hold"/>
                                        <p:tgtEl>
                                          <p:spTgt spid="197"/>
                                        </p:tgtEl>
                                        <p:attrNameLst>
                                          <p:attrName>ppt_x</p:attrName>
                                          <p:attrName>ppt_y</p:attrName>
                                        </p:attrNameLst>
                                      </p:cBhvr>
                                    </p:animMotion>
                                  </p:childTnLst>
                                </p:cTn>
                              </p:par>
                            </p:childTnLst>
                          </p:cTn>
                        </p:par>
                        <p:par>
                          <p:cTn id="56" fill="hold">
                            <p:stCondLst>
                              <p:cond delay="0"/>
                            </p:stCondLst>
                            <p:childTnLst>
                              <p:par>
                                <p:cTn id="57" presetClass="emph" nodeType="withEffect" presetSubtype="0" presetID="6" grpId="15" accel="50000" decel="50000" fill="hold">
                                  <p:stCondLst>
                                    <p:cond delay="0"/>
                                  </p:stCondLst>
                                  <p:childTnLst>
                                    <p:animScale>
                                      <p:cBhvr>
                                        <p:cTn id="58" dur="1000" fill="hold"/>
                                        <p:tgtEl>
                                          <p:spTgt spid="197"/>
                                        </p:tgtEl>
                                      </p:cBhvr>
                                      <p:by x="41242" y="41242"/>
                                    </p:animScale>
                                  </p:childTnLst>
                                </p:cTn>
                              </p:par>
                            </p:childTnLst>
                          </p:cTn>
                        </p:par>
                        <p:par>
                          <p:cTn id="59" fill="hold">
                            <p:stCondLst>
                              <p:cond delay="0"/>
                            </p:stCondLst>
                            <p:childTnLst>
                              <p:par>
                                <p:cTn id="60" presetClass="emph" nodeType="withEffect" presetID="9" grpId="16" fill="hold">
                                  <p:stCondLst>
                                    <p:cond delay="0"/>
                                  </p:stCondLst>
                                  <p:childTnLst>
                                    <p:set>
                                      <p:cBhvr>
                                        <p:cTn id="61" dur="indefinite" fill="hold"/>
                                        <p:tgtEl>
                                          <p:spTgt spid="196"/>
                                        </p:tgtEl>
                                        <p:attrNameLst>
                                          <p:attrName>style.opacity</p:attrName>
                                        </p:attrNameLst>
                                      </p:cBhvr>
                                      <p:to>
                                        <p:strVal val="1.00"/>
                                      </p:to>
                                    </p:set>
                                    <p:animEffect filter="image" prLst="opacity: 1.00; ">
                                      <p:cBhvr>
                                        <p:cTn id="62" dur="indefinite" fill="hold"/>
                                        <p:tgtEl>
                                          <p:spTgt spid="196"/>
                                        </p:tgtEl>
                                      </p:cBhvr>
                                    </p:animEffect>
                                  </p:childTnLst>
                                </p:cTn>
                              </p:par>
                            </p:childTnLst>
                          </p:cTn>
                        </p:par>
                        <p:par>
                          <p:cTn id="63" fill="hold">
                            <p:stCondLst>
                              <p:cond delay="0"/>
                            </p:stCondLst>
                            <p:childTnLst>
                              <p:par>
                                <p:cTn id="64" presetClass="path" nodeType="withEffect" presetSubtype="0" presetID="-1" grpId="17" accel="50000" decel="50000" fill="hold">
                                  <p:stCondLst>
                                    <p:cond delay="0"/>
                                  </p:stCondLst>
                                  <p:childTnLst>
                                    <p:animMotion path="M -0.290104 0.187963 L -0.000260 -0.000231" origin="layout" pathEditMode="relative">
                                      <p:cBhvr>
                                        <p:cTn id="65" dur="1000" fill="hold"/>
                                        <p:tgtEl>
                                          <p:spTgt spid="196"/>
                                        </p:tgtEl>
                                        <p:attrNameLst>
                                          <p:attrName>ppt_x</p:attrName>
                                          <p:attrName>ppt_y</p:attrName>
                                        </p:attrNameLst>
                                      </p:cBhvr>
                                    </p:animMotion>
                                  </p:childTnLst>
                                </p:cTn>
                              </p:par>
                            </p:childTnLst>
                          </p:cTn>
                        </p:par>
                        <p:par>
                          <p:cTn id="66" fill="hold">
                            <p:stCondLst>
                              <p:cond delay="0"/>
                            </p:stCondLst>
                            <p:childTnLst>
                              <p:par>
                                <p:cTn id="67" presetClass="emph" nodeType="withEffect" presetSubtype="0" presetID="6" grpId="18" accel="50000" decel="50000" fill="hold">
                                  <p:stCondLst>
                                    <p:cond delay="0"/>
                                  </p:stCondLst>
                                  <p:childTnLst>
                                    <p:animScale>
                                      <p:cBhvr>
                                        <p:cTn id="68" dur="1000" fill="hold"/>
                                        <p:tgtEl>
                                          <p:spTgt spid="196"/>
                                        </p:tgtEl>
                                      </p:cBhvr>
                                      <p:by x="41213" y="41213"/>
                                    </p:animScale>
                                  </p:childTnLst>
                                </p:cTn>
                              </p:par>
                            </p:childTnLst>
                          </p:cTn>
                        </p:par>
                        <p:par>
                          <p:cTn id="69" fill="hold">
                            <p:stCondLst>
                              <p:cond delay="0"/>
                            </p:stCondLst>
                            <p:childTnLst>
                              <p:par>
                                <p:cTn id="70" presetClass="emph" nodeType="withEffect" presetID="9" grpId="19" fill="hold">
                                  <p:stCondLst>
                                    <p:cond delay="0"/>
                                  </p:stCondLst>
                                  <p:childTnLst>
                                    <p:set>
                                      <p:cBhvr>
                                        <p:cTn id="71" dur="indefinite" fill="hold"/>
                                        <p:tgtEl>
                                          <p:spTgt spid="195"/>
                                        </p:tgtEl>
                                        <p:attrNameLst>
                                          <p:attrName>style.opacity</p:attrName>
                                        </p:attrNameLst>
                                      </p:cBhvr>
                                      <p:to>
                                        <p:strVal val="1.00"/>
                                      </p:to>
                                    </p:set>
                                    <p:animEffect filter="image" prLst="opacity: 1.00; ">
                                      <p:cBhvr>
                                        <p:cTn id="72" dur="indefinite" fill="hold"/>
                                        <p:tgtEl>
                                          <p:spTgt spid="195"/>
                                        </p:tgtEl>
                                      </p:cBhvr>
                                    </p:animEffect>
                                  </p:childTnLst>
                                </p:cTn>
                              </p:par>
                            </p:childTnLst>
                          </p:cTn>
                        </p:par>
                        <p:par>
                          <p:cTn id="73" fill="hold">
                            <p:stCondLst>
                              <p:cond delay="0"/>
                            </p:stCondLst>
                            <p:childTnLst>
                              <p:par>
                                <p:cTn id="74" presetClass="path" nodeType="withEffect" presetSubtype="0" presetID="-1" grpId="20" accel="50000" decel="50000" fill="hold">
                                  <p:stCondLst>
                                    <p:cond delay="0"/>
                                  </p:stCondLst>
                                  <p:childTnLst>
                                    <p:animMotion path="M 0.180469 0.044676 L 0.000000 0.000000" origin="layout" pathEditMode="relative">
                                      <p:cBhvr>
                                        <p:cTn id="75" dur="1000" fill="hold"/>
                                        <p:tgtEl>
                                          <p:spTgt spid="195"/>
                                        </p:tgtEl>
                                        <p:attrNameLst>
                                          <p:attrName>ppt_x</p:attrName>
                                          <p:attrName>ppt_y</p:attrName>
                                        </p:attrNameLst>
                                      </p:cBhvr>
                                    </p:animMotion>
                                  </p:childTnLst>
                                </p:cTn>
                              </p:par>
                            </p:childTnLst>
                          </p:cTn>
                        </p:par>
                        <p:par>
                          <p:cTn id="76" fill="hold">
                            <p:stCondLst>
                              <p:cond delay="0"/>
                            </p:stCondLst>
                            <p:childTnLst>
                              <p:par>
                                <p:cTn id="77" presetClass="emph" nodeType="withEffect" presetSubtype="0" presetID="6" grpId="21" accel="50000" decel="50000" fill="hold">
                                  <p:stCondLst>
                                    <p:cond delay="0"/>
                                  </p:stCondLst>
                                  <p:childTnLst>
                                    <p:animScale>
                                      <p:cBhvr>
                                        <p:cTn id="78" dur="1000" fill="hold"/>
                                        <p:tgtEl>
                                          <p:spTgt spid="195"/>
                                        </p:tgtEl>
                                      </p:cBhvr>
                                      <p:by x="70289" y="70289"/>
                                    </p:animScale>
                                  </p:childTnLst>
                                </p:cTn>
                              </p:par>
                            </p:childTnLst>
                          </p:cTn>
                        </p:par>
                        <p:par>
                          <p:cTn id="79" fill="hold">
                            <p:stCondLst>
                              <p:cond delay="0"/>
                            </p:stCondLst>
                            <p:childTnLst>
                              <p:par>
                                <p:cTn id="80" presetClass="emph" nodeType="withEffect" presetID="9" grpId="22" fill="hold">
                                  <p:stCondLst>
                                    <p:cond delay="0"/>
                                  </p:stCondLst>
                                  <p:childTnLst>
                                    <p:set>
                                      <p:cBhvr>
                                        <p:cTn id="81" dur="indefinite" fill="hold"/>
                                        <p:tgtEl>
                                          <p:spTgt spid="198"/>
                                        </p:tgtEl>
                                        <p:attrNameLst>
                                          <p:attrName>style.opacity</p:attrName>
                                        </p:attrNameLst>
                                      </p:cBhvr>
                                      <p:to>
                                        <p:strVal val="1.00"/>
                                      </p:to>
                                    </p:set>
                                    <p:animEffect filter="image" prLst="opacity: 1.00; ">
                                      <p:cBhvr>
                                        <p:cTn id="82" dur="indefinite" fill="hold"/>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8" grpId="22"/>
      <p:bldP build="whole" bldLvl="1" animBg="1" rev="0" advAuto="0" spid="197" grpId="11"/>
      <p:bldP build="whole" bldLvl="1" animBg="1" rev="0" advAuto="0" spid="195" grpId="19"/>
      <p:bldP build="whole" bldLvl="1" animBg="1" rev="0" advAuto="0" spid="196" grpId="3"/>
      <p:bldP build="whole" bldLvl="1" animBg="1" rev="0" advAuto="0" spid="197" grpId="13"/>
      <p:bldP build="whole" bldLvl="1" animBg="1" rev="0" advAuto="0" spid="197" grpId="15"/>
      <p:bldP build="whole" bldLvl="1" animBg="1" rev="0" advAuto="0" spid="198" grpId="5"/>
      <p:bldP build="whole" bldLvl="1" animBg="1" rev="0" advAuto="0" spid="196" grpId="7"/>
      <p:bldP build="whole" bldLvl="1" animBg="1" rev="0" advAuto="0" spid="195" grpId="2"/>
      <p:bldP build="whole" bldLvl="1" animBg="1" rev="0" advAuto="0" spid="196" grpId="9"/>
      <p:bldP build="whole" bldLvl="1" animBg="1" rev="0" advAuto="0" spid="196" grpId="10"/>
      <p:bldP build="whole" bldLvl="1" animBg="1" rev="0" advAuto="0" spid="195" grpId="21"/>
      <p:bldP build="whole" bldLvl="1" animBg="1" rev="0" advAuto="0" spid="195" grpId="6"/>
      <p:bldP build="whole" bldLvl="1" animBg="1" rev="0" advAuto="0" spid="196" grpId="16"/>
      <p:bldP build="whole" bldLvl="1" animBg="1" rev="0" advAuto="0" spid="197" grpId="4"/>
      <p:bldP build="whole" bldLvl="1" animBg="1" rev="0" advAuto="0" spid="196" grpId="18"/>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Analyse du nombre de clients"/>
          <p:cNvSpPr txBox="1"/>
          <p:nvPr>
            <p:ph type="ctrTitle"/>
          </p:nvPr>
        </p:nvSpPr>
        <p:spPr>
          <a:xfrm>
            <a:off x="1034725" y="1033460"/>
            <a:ext cx="21199828" cy="1717332"/>
          </a:xfrm>
          <a:prstGeom prst="rect">
            <a:avLst/>
          </a:prstGeom>
        </p:spPr>
        <p:txBody>
          <a:bodyPr/>
          <a:lstStyle>
            <a:lvl1pPr>
              <a:defRPr spc="-101" sz="10100">
                <a:latin typeface="Optima"/>
                <a:ea typeface="Optima"/>
                <a:cs typeface="Optima"/>
                <a:sym typeface="Optima"/>
              </a:defRPr>
            </a:lvl1pPr>
          </a:lstStyle>
          <a:p>
            <a:pPr/>
            <a:r>
              <a:t>Analyse du nombre de clients</a:t>
            </a:r>
          </a:p>
        </p:txBody>
      </p:sp>
      <p:pic>
        <p:nvPicPr>
          <p:cNvPr id="204" name="Nombre de clients distincts par mois sur les deux années.png" descr="Nombre de clients distincts par mois sur les deux années.png"/>
          <p:cNvPicPr>
            <a:picLocks noChangeAspect="1"/>
          </p:cNvPicPr>
          <p:nvPr/>
        </p:nvPicPr>
        <p:blipFill>
          <a:blip r:embed="rId3">
            <a:extLst/>
          </a:blip>
          <a:stretch>
            <a:fillRect/>
          </a:stretch>
        </p:blipFill>
        <p:spPr>
          <a:xfrm>
            <a:off x="1437121" y="4945819"/>
            <a:ext cx="11377691" cy="5688846"/>
          </a:xfrm>
          <a:prstGeom prst="rect">
            <a:avLst/>
          </a:prstGeom>
          <a:ln w="12700">
            <a:miter lim="400000"/>
          </a:ln>
        </p:spPr>
      </p:pic>
      <p:sp>
        <p:nvSpPr>
          <p:cNvPr id="205" name="Numéro de diapositive"/>
          <p:cNvSpPr txBox="1"/>
          <p:nvPr>
            <p:ph type="sldNum" sz="quarter" idx="2"/>
          </p:nvPr>
        </p:nvSpPr>
        <p:spPr>
          <a:xfrm>
            <a:off x="23663350" y="12425677"/>
            <a:ext cx="283770" cy="46228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6" name="Évolution du nombre de client distincts par mois.png" descr="Évolution du nombre de client distincts par mois.png"/>
          <p:cNvPicPr>
            <a:picLocks noChangeAspect="1"/>
          </p:cNvPicPr>
          <p:nvPr/>
        </p:nvPicPr>
        <p:blipFill>
          <a:blip r:embed="rId4">
            <a:extLst/>
          </a:blip>
          <a:stretch>
            <a:fillRect/>
          </a:stretch>
        </p:blipFill>
        <p:spPr>
          <a:xfrm>
            <a:off x="13728700" y="4508500"/>
            <a:ext cx="9194800" cy="656771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Subtype="0" presetID="6" grpId="1" accel="50000" decel="50000" fill="hold">
                                  <p:stCondLst>
                                    <p:cond delay="0"/>
                                  </p:stCondLst>
                                  <p:childTnLst>
                                    <p:animScale>
                                      <p:cBhvr>
                                        <p:cTn id="6" dur="1000" fill="hold"/>
                                        <p:tgtEl>
                                          <p:spTgt spid="204"/>
                                        </p:tgtEl>
                                      </p:cBhvr>
                                      <p:by x="158391" y="158391"/>
                                    </p:animScale>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207500 0.041060" origin="layout" pathEditMode="relative">
                                      <p:cBhvr>
                                        <p:cTn id="9" dur="1000" fill="hold"/>
                                        <p:tgtEl>
                                          <p:spTgt spid="204"/>
                                        </p:tgtEl>
                                        <p:attrNameLst>
                                          <p:attrName>ppt_x</p:attrName>
                                          <p:attrName>ppt_y</p:attrName>
                                        </p:attrNameLst>
                                      </p:cBhvr>
                                    </p:animMotion>
                                  </p:childTnLst>
                                </p:cTn>
                              </p:par>
                            </p:childTnLst>
                          </p:cTn>
                        </p:par>
                        <p:par>
                          <p:cTn id="10" fill="hold">
                            <p:stCondLst>
                              <p:cond delay="0"/>
                            </p:stCondLst>
                            <p:childTnLst>
                              <p:par>
                                <p:cTn id="11" presetClass="emph" nodeType="withEffect" presetID="9" grpId="3" fill="hold">
                                  <p:stCondLst>
                                    <p:cond delay="0"/>
                                  </p:stCondLst>
                                  <p:childTnLst>
                                    <p:set>
                                      <p:cBhvr>
                                        <p:cTn id="12" dur="indefinite" fill="hold"/>
                                        <p:tgtEl>
                                          <p:spTgt spid="206"/>
                                        </p:tgtEl>
                                        <p:attrNameLst>
                                          <p:attrName>style.opacity</p:attrName>
                                        </p:attrNameLst>
                                      </p:cBhvr>
                                      <p:to>
                                        <p:strVal val="0.00"/>
                                      </p:to>
                                    </p:set>
                                    <p:animEffect filter="image" prLst="opacity: 0.00; ">
                                      <p:cBhvr>
                                        <p:cTn id="13" dur="indefinite" fill="hold"/>
                                        <p:tgtEl>
                                          <p:spTgt spid="206"/>
                                        </p:tgtEl>
                                      </p:cBhvr>
                                    </p:animEffect>
                                  </p:childTnLst>
                                </p:cTn>
                              </p:par>
                            </p:childTnLst>
                          </p:cTn>
                        </p:par>
                      </p:childTnLst>
                    </p:cTn>
                  </p:par>
                  <p:par>
                    <p:cTn id="14" fill="hold">
                      <p:stCondLst>
                        <p:cond delay="indefinite"/>
                      </p:stCondLst>
                      <p:childTnLst>
                        <p:par>
                          <p:cTn id="15" fill="hold">
                            <p:stCondLst>
                              <p:cond delay="0"/>
                            </p:stCondLst>
                            <p:childTnLst>
                              <p:par>
                                <p:cTn id="16" presetClass="emph" nodeType="clickEffect" presetID="9" grpId="4" fill="hold">
                                  <p:stCondLst>
                                    <p:cond delay="0"/>
                                  </p:stCondLst>
                                  <p:childTnLst>
                                    <p:set>
                                      <p:cBhvr>
                                        <p:cTn id="17" dur="indefinite" fill="hold"/>
                                        <p:tgtEl>
                                          <p:spTgt spid="204"/>
                                        </p:tgtEl>
                                        <p:attrNameLst>
                                          <p:attrName>style.opacity</p:attrName>
                                        </p:attrNameLst>
                                      </p:cBhvr>
                                      <p:to>
                                        <p:strVal val="0.00"/>
                                      </p:to>
                                    </p:set>
                                    <p:animEffect filter="image" prLst="opacity: 0.00; ">
                                      <p:cBhvr>
                                        <p:cTn id="18" dur="indefinite" fill="hold"/>
                                        <p:tgtEl>
                                          <p:spTgt spid="204"/>
                                        </p:tgtEl>
                                      </p:cBhvr>
                                    </p:animEffect>
                                  </p:childTnLst>
                                </p:cTn>
                              </p:par>
                            </p:childTnLst>
                          </p:cTn>
                        </p:par>
                        <p:par>
                          <p:cTn id="19" fill="hold">
                            <p:stCondLst>
                              <p:cond delay="0"/>
                            </p:stCondLst>
                            <p:childTnLst>
                              <p:par>
                                <p:cTn id="20" presetClass="emph" nodeType="withEffect" presetSubtype="0" presetID="6" grpId="5" accel="50000" decel="50000" fill="hold">
                                  <p:stCondLst>
                                    <p:cond delay="0"/>
                                  </p:stCondLst>
                                  <p:childTnLst>
                                    <p:animScale>
                                      <p:cBhvr>
                                        <p:cTn id="21" dur="1000" fill="hold"/>
                                        <p:tgtEl>
                                          <p:spTgt spid="204"/>
                                        </p:tgtEl>
                                      </p:cBhvr>
                                      <p:by x="63143" y="63143"/>
                                    </p:animScale>
                                  </p:childTnLst>
                                </p:cTn>
                              </p:par>
                            </p:childTnLst>
                          </p:cTn>
                        </p:par>
                        <p:par>
                          <p:cTn id="22" fill="hold">
                            <p:stCondLst>
                              <p:cond delay="0"/>
                            </p:stCondLst>
                            <p:childTnLst>
                              <p:par>
                                <p:cTn id="23" presetClass="path" nodeType="withEffect" presetSubtype="0" presetID="-1" grpId="6" accel="50000" decel="50000" fill="hold">
                                  <p:stCondLst>
                                    <p:cond delay="0"/>
                                  </p:stCondLst>
                                  <p:childTnLst>
                                    <p:animMotion path="M 0.207500 0.041060 L -0.000052 -0.000375" origin="layout" pathEditMode="relative">
                                      <p:cBhvr>
                                        <p:cTn id="24" dur="1000" fill="hold"/>
                                        <p:tgtEl>
                                          <p:spTgt spid="204"/>
                                        </p:tgtEl>
                                        <p:attrNameLst>
                                          <p:attrName>ppt_x</p:attrName>
                                          <p:attrName>ppt_y</p:attrName>
                                        </p:attrNameLst>
                                      </p:cBhvr>
                                    </p:animMotion>
                                  </p:childTnLst>
                                </p:cTn>
                              </p:par>
                            </p:childTnLst>
                          </p:cTn>
                        </p:par>
                        <p:par>
                          <p:cTn id="25" fill="hold">
                            <p:stCondLst>
                              <p:cond delay="0"/>
                            </p:stCondLst>
                            <p:childTnLst>
                              <p:par>
                                <p:cTn id="26" presetClass="emph" nodeType="withEffect" presetID="9" grpId="7" fill="hold">
                                  <p:stCondLst>
                                    <p:cond delay="0"/>
                                  </p:stCondLst>
                                  <p:childTnLst>
                                    <p:set>
                                      <p:cBhvr>
                                        <p:cTn id="27" dur="indefinite" fill="hold"/>
                                        <p:tgtEl>
                                          <p:spTgt spid="206"/>
                                        </p:tgtEl>
                                        <p:attrNameLst>
                                          <p:attrName>style.opacity</p:attrName>
                                        </p:attrNameLst>
                                      </p:cBhvr>
                                      <p:to>
                                        <p:strVal val="1.00"/>
                                      </p:to>
                                    </p:set>
                                    <p:animEffect filter="image" prLst="opacity: 1.00; ">
                                      <p:cBhvr>
                                        <p:cTn id="28" dur="indefinite" fill="hold"/>
                                        <p:tgtEl>
                                          <p:spTgt spid="206"/>
                                        </p:tgtEl>
                                      </p:cBhvr>
                                    </p:animEffect>
                                  </p:childTnLst>
                                </p:cTn>
                              </p:par>
                            </p:childTnLst>
                          </p:cTn>
                        </p:par>
                        <p:par>
                          <p:cTn id="29" fill="hold">
                            <p:stCondLst>
                              <p:cond delay="0"/>
                            </p:stCondLst>
                            <p:childTnLst>
                              <p:par>
                                <p:cTn id="30" presetClass="emph" nodeType="withEffect" presetSubtype="0" presetID="6" grpId="8" accel="50000" decel="50000" fill="hold">
                                  <p:stCondLst>
                                    <p:cond delay="0"/>
                                  </p:stCondLst>
                                  <p:childTnLst>
                                    <p:animScale>
                                      <p:cBhvr>
                                        <p:cTn id="31" dur="1000" fill="hold"/>
                                        <p:tgtEl>
                                          <p:spTgt spid="206"/>
                                        </p:tgtEl>
                                      </p:cBhvr>
                                      <p:by x="156629" y="156629"/>
                                    </p:animScale>
                                  </p:childTnLst>
                                </p:cTn>
                              </p:par>
                            </p:childTnLst>
                          </p:cTn>
                        </p:par>
                        <p:par>
                          <p:cTn id="32" fill="hold">
                            <p:stCondLst>
                              <p:cond delay="0"/>
                            </p:stCondLst>
                            <p:childTnLst>
                              <p:par>
                                <p:cTn id="33" presetClass="path" nodeType="withEffect" presetSubtype="0" presetID="-1" grpId="9" accel="50000" decel="50000" fill="hold">
                                  <p:stCondLst>
                                    <p:cond delay="0"/>
                                  </p:stCondLst>
                                  <p:childTnLst>
                                    <p:animMotion path="M 0.000000 0.000000 L -0.251563 0.041138" origin="layout" pathEditMode="relative">
                                      <p:cBhvr>
                                        <p:cTn id="34" dur="1000" fill="hold"/>
                                        <p:tgtEl>
                                          <p:spTgt spid="206"/>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Class="emph" nodeType="clickEffect" presetSubtype="0" presetID="6" grpId="10" accel="50000" decel="50000" fill="hold">
                                  <p:stCondLst>
                                    <p:cond delay="0"/>
                                  </p:stCondLst>
                                  <p:childTnLst>
                                    <p:animScale>
                                      <p:cBhvr>
                                        <p:cTn id="38" dur="1000" fill="hold"/>
                                        <p:tgtEl>
                                          <p:spTgt spid="206"/>
                                        </p:tgtEl>
                                      </p:cBhvr>
                                      <p:by x="63844" y="63844"/>
                                    </p:animScale>
                                  </p:childTnLst>
                                </p:cTn>
                              </p:par>
                            </p:childTnLst>
                          </p:cTn>
                        </p:par>
                        <p:par>
                          <p:cTn id="39" fill="hold">
                            <p:stCondLst>
                              <p:cond delay="0"/>
                            </p:stCondLst>
                            <p:childTnLst>
                              <p:par>
                                <p:cTn id="40" presetClass="path" nodeType="withEffect" presetSubtype="0" presetID="-1" grpId="11" accel="50000" decel="50000" fill="hold">
                                  <p:stCondLst>
                                    <p:cond delay="0"/>
                                  </p:stCondLst>
                                  <p:childTnLst>
                                    <p:animMotion path="M -0.251563 0.041138 L 0.000000 0.000000" origin="layout" pathEditMode="relative">
                                      <p:cBhvr>
                                        <p:cTn id="41" dur="1000" fill="hold"/>
                                        <p:tgtEl>
                                          <p:spTgt spid="206"/>
                                        </p:tgtEl>
                                        <p:attrNameLst>
                                          <p:attrName>ppt_x</p:attrName>
                                          <p:attrName>ppt_y</p:attrName>
                                        </p:attrNameLst>
                                      </p:cBhvr>
                                    </p:animMotion>
                                  </p:childTnLst>
                                </p:cTn>
                              </p:par>
                            </p:childTnLst>
                          </p:cTn>
                        </p:par>
                        <p:par>
                          <p:cTn id="42" fill="hold">
                            <p:stCondLst>
                              <p:cond delay="0"/>
                            </p:stCondLst>
                            <p:childTnLst>
                              <p:par>
                                <p:cTn id="43" presetClass="emph" nodeType="withEffect" presetID="9" grpId="12" fill="hold">
                                  <p:stCondLst>
                                    <p:cond delay="0"/>
                                  </p:stCondLst>
                                  <p:childTnLst>
                                    <p:set>
                                      <p:cBhvr>
                                        <p:cTn id="44" dur="indefinite" fill="hold"/>
                                        <p:tgtEl>
                                          <p:spTgt spid="204"/>
                                        </p:tgtEl>
                                        <p:attrNameLst>
                                          <p:attrName>style.opacity</p:attrName>
                                        </p:attrNameLst>
                                      </p:cBhvr>
                                      <p:to>
                                        <p:strVal val="1.00"/>
                                      </p:to>
                                    </p:set>
                                    <p:animEffect filter="image" prLst="opacity: 1.00; ">
                                      <p:cBhvr>
                                        <p:cTn id="45" dur="indefinite" fill="hold"/>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4" grpId="4"/>
      <p:bldP build="whole" bldLvl="1" animBg="1" rev="0" advAuto="0" spid="204" grpId="5"/>
      <p:bldP build="whole" bldLvl="1" animBg="1" rev="0" advAuto="0" spid="206" grpId="7"/>
      <p:bldP build="whole" bldLvl="1" animBg="1" rev="0" advAuto="0" spid="206" grpId="8"/>
      <p:bldP build="whole" bldLvl="1" animBg="1" rev="0" advAuto="0" spid="206" grpId="10"/>
      <p:bldP build="whole" bldLvl="1" animBg="1" rev="0" advAuto="0" spid="204" grpId="12"/>
      <p:bldP build="whole" bldLvl="1" animBg="1" rev="0" advAuto="0" spid="204" grpId="1"/>
      <p:bldP build="whole" bldLvl="1" animBg="1" rev="0" advAuto="0" spid="206" grpId="3"/>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Analyse du nombre de transactions"/>
          <p:cNvSpPr txBox="1"/>
          <p:nvPr>
            <p:ph type="ctrTitle"/>
          </p:nvPr>
        </p:nvSpPr>
        <p:spPr>
          <a:xfrm>
            <a:off x="1034725" y="1033460"/>
            <a:ext cx="21199828" cy="1717332"/>
          </a:xfrm>
          <a:prstGeom prst="rect">
            <a:avLst/>
          </a:prstGeom>
        </p:spPr>
        <p:txBody>
          <a:bodyPr/>
          <a:lstStyle>
            <a:lvl1pPr>
              <a:defRPr spc="-101" sz="10100">
                <a:latin typeface="Optima"/>
                <a:ea typeface="Optima"/>
                <a:cs typeface="Optima"/>
                <a:sym typeface="Optima"/>
              </a:defRPr>
            </a:lvl1pPr>
          </a:lstStyle>
          <a:p>
            <a:pPr/>
            <a:r>
              <a:t>Analyse du nombre de transactions</a:t>
            </a:r>
          </a:p>
        </p:txBody>
      </p:sp>
      <p:pic>
        <p:nvPicPr>
          <p:cNvPr id="211" name="Nombre de transactions par mois sur les deux années.png" descr="Nombre de transactions par mois sur les deux années.png"/>
          <p:cNvPicPr>
            <a:picLocks noChangeAspect="1"/>
          </p:cNvPicPr>
          <p:nvPr/>
        </p:nvPicPr>
        <p:blipFill>
          <a:blip r:embed="rId3">
            <a:extLst/>
          </a:blip>
          <a:stretch>
            <a:fillRect/>
          </a:stretch>
        </p:blipFill>
        <p:spPr>
          <a:xfrm>
            <a:off x="1435100" y="4940300"/>
            <a:ext cx="11379200" cy="5689600"/>
          </a:xfrm>
          <a:prstGeom prst="rect">
            <a:avLst/>
          </a:prstGeom>
          <a:ln w="12700">
            <a:miter lim="400000"/>
          </a:ln>
        </p:spPr>
      </p:pic>
      <p:sp>
        <p:nvSpPr>
          <p:cNvPr id="212" name="Numéro de diapositive"/>
          <p:cNvSpPr txBox="1"/>
          <p:nvPr>
            <p:ph type="sldNum" sz="quarter" idx="2"/>
          </p:nvPr>
        </p:nvSpPr>
        <p:spPr>
          <a:xfrm>
            <a:off x="23663350" y="12425677"/>
            <a:ext cx="283770" cy="46228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3" name="Évolution du nombre de transactions par mois.png" descr="Évolution du nombre de transactions par mois.png"/>
          <p:cNvPicPr>
            <a:picLocks noChangeAspect="1"/>
          </p:cNvPicPr>
          <p:nvPr/>
        </p:nvPicPr>
        <p:blipFill>
          <a:blip r:embed="rId4">
            <a:extLst/>
          </a:blip>
          <a:stretch>
            <a:fillRect/>
          </a:stretch>
        </p:blipFill>
        <p:spPr>
          <a:xfrm>
            <a:off x="13728700" y="4508500"/>
            <a:ext cx="9194800" cy="656771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Subtype="0" presetID="6" grpId="1" accel="50000" decel="50000" fill="hold">
                                  <p:stCondLst>
                                    <p:cond delay="0"/>
                                  </p:stCondLst>
                                  <p:childTnLst>
                                    <p:animScale>
                                      <p:cBhvr>
                                        <p:cTn id="6" dur="1000" fill="hold"/>
                                        <p:tgtEl>
                                          <p:spTgt spid="211"/>
                                        </p:tgtEl>
                                      </p:cBhvr>
                                      <p:by x="158370" y="158370"/>
                                    </p:animScale>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207552 0.041435" origin="layout" pathEditMode="relative">
                                      <p:cBhvr>
                                        <p:cTn id="9" dur="1000" fill="hold"/>
                                        <p:tgtEl>
                                          <p:spTgt spid="211"/>
                                        </p:tgtEl>
                                        <p:attrNameLst>
                                          <p:attrName>ppt_x</p:attrName>
                                          <p:attrName>ppt_y</p:attrName>
                                        </p:attrNameLst>
                                      </p:cBhvr>
                                    </p:animMotion>
                                  </p:childTnLst>
                                </p:cTn>
                              </p:par>
                            </p:childTnLst>
                          </p:cTn>
                        </p:par>
                        <p:par>
                          <p:cTn id="10" fill="hold">
                            <p:stCondLst>
                              <p:cond delay="0"/>
                            </p:stCondLst>
                            <p:childTnLst>
                              <p:par>
                                <p:cTn id="11" presetClass="emph" nodeType="withEffect" presetID="9" grpId="3" fill="hold">
                                  <p:stCondLst>
                                    <p:cond delay="0"/>
                                  </p:stCondLst>
                                  <p:childTnLst>
                                    <p:set>
                                      <p:cBhvr>
                                        <p:cTn id="12" dur="indefinite" fill="hold"/>
                                        <p:tgtEl>
                                          <p:spTgt spid="213"/>
                                        </p:tgtEl>
                                        <p:attrNameLst>
                                          <p:attrName>style.opacity</p:attrName>
                                        </p:attrNameLst>
                                      </p:cBhvr>
                                      <p:to>
                                        <p:strVal val="0.00"/>
                                      </p:to>
                                    </p:set>
                                    <p:animEffect filter="image" prLst="opacity: 0.00; ">
                                      <p:cBhvr>
                                        <p:cTn id="13" dur="indefinite" fill="hold"/>
                                        <p:tgtEl>
                                          <p:spTgt spid="213"/>
                                        </p:tgtEl>
                                      </p:cBhvr>
                                    </p:animEffect>
                                  </p:childTnLst>
                                </p:cTn>
                              </p:par>
                            </p:childTnLst>
                          </p:cTn>
                        </p:par>
                      </p:childTnLst>
                    </p:cTn>
                  </p:par>
                  <p:par>
                    <p:cTn id="14" fill="hold">
                      <p:stCondLst>
                        <p:cond delay="indefinite"/>
                      </p:stCondLst>
                      <p:childTnLst>
                        <p:par>
                          <p:cTn id="15" fill="hold">
                            <p:stCondLst>
                              <p:cond delay="0"/>
                            </p:stCondLst>
                            <p:childTnLst>
                              <p:par>
                                <p:cTn id="16" presetClass="emph" nodeType="clickEffect" presetSubtype="0" presetID="6" grpId="4" accel="50000" decel="50000" fill="hold">
                                  <p:stCondLst>
                                    <p:cond delay="0"/>
                                  </p:stCondLst>
                                  <p:childTnLst>
                                    <p:animScale>
                                      <p:cBhvr>
                                        <p:cTn id="17" dur="1000" fill="hold"/>
                                        <p:tgtEl>
                                          <p:spTgt spid="211"/>
                                        </p:tgtEl>
                                      </p:cBhvr>
                                      <p:by x="63143" y="63143"/>
                                    </p:animScale>
                                  </p:childTnLst>
                                </p:cTn>
                              </p:par>
                            </p:childTnLst>
                          </p:cTn>
                        </p:par>
                        <p:par>
                          <p:cTn id="18" fill="hold">
                            <p:stCondLst>
                              <p:cond delay="0"/>
                            </p:stCondLst>
                            <p:childTnLst>
                              <p:par>
                                <p:cTn id="19" presetClass="path" nodeType="withEffect" presetSubtype="0" presetID="-1" grpId="5" accel="50000" decel="50000" fill="hold">
                                  <p:stCondLst>
                                    <p:cond delay="0"/>
                                  </p:stCondLst>
                                  <p:childTnLst>
                                    <p:animMotion path="M 0.207552 0.041435 L 0.000000 0.000000" origin="layout" pathEditMode="relative">
                                      <p:cBhvr>
                                        <p:cTn id="20" dur="1000" fill="hold"/>
                                        <p:tgtEl>
                                          <p:spTgt spid="211"/>
                                        </p:tgtEl>
                                        <p:attrNameLst>
                                          <p:attrName>ppt_x</p:attrName>
                                          <p:attrName>ppt_y</p:attrName>
                                        </p:attrNameLst>
                                      </p:cBhvr>
                                    </p:animMotion>
                                  </p:childTnLst>
                                </p:cTn>
                              </p:par>
                            </p:childTnLst>
                          </p:cTn>
                        </p:par>
                        <p:par>
                          <p:cTn id="21" fill="hold">
                            <p:stCondLst>
                              <p:cond delay="0"/>
                            </p:stCondLst>
                            <p:childTnLst>
                              <p:par>
                                <p:cTn id="22" presetClass="emph" nodeType="withEffect" presetID="9" grpId="6" fill="hold">
                                  <p:stCondLst>
                                    <p:cond delay="0"/>
                                  </p:stCondLst>
                                  <p:childTnLst>
                                    <p:set>
                                      <p:cBhvr>
                                        <p:cTn id="23" dur="indefinite" fill="hold"/>
                                        <p:tgtEl>
                                          <p:spTgt spid="211"/>
                                        </p:tgtEl>
                                        <p:attrNameLst>
                                          <p:attrName>style.opacity</p:attrName>
                                        </p:attrNameLst>
                                      </p:cBhvr>
                                      <p:to>
                                        <p:strVal val="0.00"/>
                                      </p:to>
                                    </p:set>
                                    <p:animEffect filter="image" prLst="opacity: 0.00; ">
                                      <p:cBhvr>
                                        <p:cTn id="24" dur="indefinite" fill="hold"/>
                                        <p:tgtEl>
                                          <p:spTgt spid="211"/>
                                        </p:tgtEl>
                                      </p:cBhvr>
                                    </p:animEffect>
                                  </p:childTnLst>
                                </p:cTn>
                              </p:par>
                            </p:childTnLst>
                          </p:cTn>
                        </p:par>
                        <p:par>
                          <p:cTn id="25" fill="hold">
                            <p:stCondLst>
                              <p:cond delay="0"/>
                            </p:stCondLst>
                            <p:childTnLst>
                              <p:par>
                                <p:cTn id="26" presetClass="emph" nodeType="withEffect" presetID="9" grpId="7" fill="hold">
                                  <p:stCondLst>
                                    <p:cond delay="0"/>
                                  </p:stCondLst>
                                  <p:childTnLst>
                                    <p:set>
                                      <p:cBhvr>
                                        <p:cTn id="27" dur="indefinite" fill="hold"/>
                                        <p:tgtEl>
                                          <p:spTgt spid="213"/>
                                        </p:tgtEl>
                                        <p:attrNameLst>
                                          <p:attrName>style.opacity</p:attrName>
                                        </p:attrNameLst>
                                      </p:cBhvr>
                                      <p:to>
                                        <p:strVal val="1.00"/>
                                      </p:to>
                                    </p:set>
                                    <p:animEffect filter="image" prLst="opacity: 1.00; ">
                                      <p:cBhvr>
                                        <p:cTn id="28" dur="indefinite" fill="hold"/>
                                        <p:tgtEl>
                                          <p:spTgt spid="213"/>
                                        </p:tgtEl>
                                      </p:cBhvr>
                                    </p:animEffect>
                                  </p:childTnLst>
                                </p:cTn>
                              </p:par>
                            </p:childTnLst>
                          </p:cTn>
                        </p:par>
                        <p:par>
                          <p:cTn id="29" fill="hold">
                            <p:stCondLst>
                              <p:cond delay="0"/>
                            </p:stCondLst>
                            <p:childTnLst>
                              <p:par>
                                <p:cTn id="30" presetClass="emph" nodeType="withEffect" presetSubtype="0" presetID="6" grpId="8" accel="50000" decel="50000" fill="hold">
                                  <p:stCondLst>
                                    <p:cond delay="0"/>
                                  </p:stCondLst>
                                  <p:childTnLst>
                                    <p:animScale>
                                      <p:cBhvr>
                                        <p:cTn id="31" dur="1000" fill="hold"/>
                                        <p:tgtEl>
                                          <p:spTgt spid="213"/>
                                        </p:tgtEl>
                                      </p:cBhvr>
                                      <p:by x="156629" y="156629"/>
                                    </p:animScale>
                                  </p:childTnLst>
                                </p:cTn>
                              </p:par>
                            </p:childTnLst>
                          </p:cTn>
                        </p:par>
                        <p:par>
                          <p:cTn id="32" fill="hold">
                            <p:stCondLst>
                              <p:cond delay="0"/>
                            </p:stCondLst>
                            <p:childTnLst>
                              <p:par>
                                <p:cTn id="33" presetClass="path" nodeType="withEffect" presetSubtype="0" presetID="-1" grpId="9" accel="50000" decel="50000" fill="hold">
                                  <p:stCondLst>
                                    <p:cond delay="0"/>
                                  </p:stCondLst>
                                  <p:childTnLst>
                                    <p:animMotion path="M 0.000000 0.000000 L -0.251563 0.041138" origin="layout" pathEditMode="relative">
                                      <p:cBhvr>
                                        <p:cTn id="34" dur="1000" fill="hold"/>
                                        <p:tgtEl>
                                          <p:spTgt spid="213"/>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Class="emph" nodeType="clickEffect" presetSubtype="0" presetID="6" grpId="10" accel="50000" decel="50000" fill="hold">
                                  <p:stCondLst>
                                    <p:cond delay="0"/>
                                  </p:stCondLst>
                                  <p:childTnLst>
                                    <p:animScale>
                                      <p:cBhvr>
                                        <p:cTn id="38" dur="1000" fill="hold"/>
                                        <p:tgtEl>
                                          <p:spTgt spid="213"/>
                                        </p:tgtEl>
                                      </p:cBhvr>
                                      <p:by x="63844" y="63844"/>
                                    </p:animScale>
                                  </p:childTnLst>
                                </p:cTn>
                              </p:par>
                            </p:childTnLst>
                          </p:cTn>
                        </p:par>
                        <p:par>
                          <p:cTn id="39" fill="hold">
                            <p:stCondLst>
                              <p:cond delay="0"/>
                            </p:stCondLst>
                            <p:childTnLst>
                              <p:par>
                                <p:cTn id="40" presetClass="path" nodeType="withEffect" presetSubtype="0" presetID="-1" grpId="11" accel="50000" decel="50000" fill="hold">
                                  <p:stCondLst>
                                    <p:cond delay="0"/>
                                  </p:stCondLst>
                                  <p:childTnLst>
                                    <p:animMotion path="M -0.251563 0.041138 L 0.000000 0.000000" origin="layout" pathEditMode="relative">
                                      <p:cBhvr>
                                        <p:cTn id="41" dur="1000" fill="hold"/>
                                        <p:tgtEl>
                                          <p:spTgt spid="213"/>
                                        </p:tgtEl>
                                        <p:attrNameLst>
                                          <p:attrName>ppt_x</p:attrName>
                                          <p:attrName>ppt_y</p:attrName>
                                        </p:attrNameLst>
                                      </p:cBhvr>
                                    </p:animMotion>
                                  </p:childTnLst>
                                </p:cTn>
                              </p:par>
                            </p:childTnLst>
                          </p:cTn>
                        </p:par>
                        <p:par>
                          <p:cTn id="42" fill="hold">
                            <p:stCondLst>
                              <p:cond delay="0"/>
                            </p:stCondLst>
                            <p:childTnLst>
                              <p:par>
                                <p:cTn id="43" presetClass="emph" nodeType="withEffect" presetID="9" grpId="12" fill="hold">
                                  <p:stCondLst>
                                    <p:cond delay="0"/>
                                  </p:stCondLst>
                                  <p:childTnLst>
                                    <p:set>
                                      <p:cBhvr>
                                        <p:cTn id="44" dur="indefinite" fill="hold"/>
                                        <p:tgtEl>
                                          <p:spTgt spid="211"/>
                                        </p:tgtEl>
                                        <p:attrNameLst>
                                          <p:attrName>style.opacity</p:attrName>
                                        </p:attrNameLst>
                                      </p:cBhvr>
                                      <p:to>
                                        <p:strVal val="1.00"/>
                                      </p:to>
                                    </p:set>
                                    <p:animEffect filter="image" prLst="opacity: 1.00; ">
                                      <p:cBhvr>
                                        <p:cTn id="45" dur="indefinite" fill="hold"/>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1" grpId="12"/>
      <p:bldP build="whole" bldLvl="1" animBg="1" rev="0" advAuto="0" spid="213" grpId="10"/>
      <p:bldP build="whole" bldLvl="1" animBg="1" rev="0" advAuto="0" spid="211" grpId="1"/>
      <p:bldP build="whole" bldLvl="1" animBg="1" rev="0" advAuto="0" spid="211" grpId="4"/>
      <p:bldP build="whole" bldLvl="1" animBg="1" rev="0" advAuto="0" spid="213" grpId="3"/>
      <p:bldP build="whole" bldLvl="1" animBg="1" rev="0" advAuto="0" spid="211" grpId="6"/>
      <p:bldP build="whole" bldLvl="1" animBg="1" rev="0" advAuto="0" spid="213" grpId="7"/>
      <p:bldP build="whole" bldLvl="1" animBg="1" rev="0" advAuto="0" spid="213" grpId="8"/>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Analyse du nombre de ventes"/>
          <p:cNvSpPr txBox="1"/>
          <p:nvPr>
            <p:ph type="ctrTitle"/>
          </p:nvPr>
        </p:nvSpPr>
        <p:spPr>
          <a:xfrm>
            <a:off x="1034725" y="1033460"/>
            <a:ext cx="21199828" cy="1717332"/>
          </a:xfrm>
          <a:prstGeom prst="rect">
            <a:avLst/>
          </a:prstGeom>
        </p:spPr>
        <p:txBody>
          <a:bodyPr/>
          <a:lstStyle>
            <a:lvl1pPr>
              <a:defRPr spc="-101" sz="10100">
                <a:latin typeface="Optima"/>
                <a:ea typeface="Optima"/>
                <a:cs typeface="Optima"/>
                <a:sym typeface="Optima"/>
              </a:defRPr>
            </a:lvl1pPr>
          </a:lstStyle>
          <a:p>
            <a:pPr/>
            <a:r>
              <a:t>Analyse du nombre de ventes</a:t>
            </a:r>
          </a:p>
        </p:txBody>
      </p:sp>
      <p:pic>
        <p:nvPicPr>
          <p:cNvPr id="218" name="Évolutions du nombre de produits vendus sur les deux années.png" descr="Évolutions du nombre de produits vendus sur les deux années.png"/>
          <p:cNvPicPr>
            <a:picLocks noChangeAspect="1"/>
          </p:cNvPicPr>
          <p:nvPr/>
        </p:nvPicPr>
        <p:blipFill>
          <a:blip r:embed="rId3">
            <a:extLst/>
          </a:blip>
          <a:stretch>
            <a:fillRect/>
          </a:stretch>
        </p:blipFill>
        <p:spPr>
          <a:xfrm>
            <a:off x="1435100" y="4940300"/>
            <a:ext cx="11379200" cy="5689600"/>
          </a:xfrm>
          <a:prstGeom prst="rect">
            <a:avLst/>
          </a:prstGeom>
          <a:ln w="12700">
            <a:miter lim="400000"/>
          </a:ln>
        </p:spPr>
      </p:pic>
      <p:sp>
        <p:nvSpPr>
          <p:cNvPr id="219" name="Numéro de diapositive"/>
          <p:cNvSpPr txBox="1"/>
          <p:nvPr>
            <p:ph type="sldNum" sz="quarter" idx="2"/>
          </p:nvPr>
        </p:nvSpPr>
        <p:spPr>
          <a:xfrm>
            <a:off x="23663350" y="12425677"/>
            <a:ext cx="283770" cy="46228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0" name="Évolution du nombre de produits vendus par mois.png" descr="Évolution du nombre de produits vendus par mois.png"/>
          <p:cNvPicPr>
            <a:picLocks noChangeAspect="1"/>
          </p:cNvPicPr>
          <p:nvPr/>
        </p:nvPicPr>
        <p:blipFill>
          <a:blip r:embed="rId4">
            <a:extLst/>
          </a:blip>
          <a:stretch>
            <a:fillRect/>
          </a:stretch>
        </p:blipFill>
        <p:spPr>
          <a:xfrm>
            <a:off x="13728700" y="4508500"/>
            <a:ext cx="9194800" cy="656771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Subtype="0" presetID="6" grpId="1" accel="50000" decel="50000" fill="hold">
                                  <p:stCondLst>
                                    <p:cond delay="0"/>
                                  </p:stCondLst>
                                  <p:childTnLst>
                                    <p:animScale>
                                      <p:cBhvr>
                                        <p:cTn id="6" dur="1000" fill="hold"/>
                                        <p:tgtEl>
                                          <p:spTgt spid="218"/>
                                        </p:tgtEl>
                                      </p:cBhvr>
                                      <p:by x="158370" y="158370"/>
                                    </p:animScale>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207552 0.041468" origin="layout" pathEditMode="relative">
                                      <p:cBhvr>
                                        <p:cTn id="9" dur="1000" fill="hold"/>
                                        <p:tgtEl>
                                          <p:spTgt spid="218"/>
                                        </p:tgtEl>
                                        <p:attrNameLst>
                                          <p:attrName>ppt_x</p:attrName>
                                          <p:attrName>ppt_y</p:attrName>
                                        </p:attrNameLst>
                                      </p:cBhvr>
                                    </p:animMotion>
                                  </p:childTnLst>
                                </p:cTn>
                              </p:par>
                            </p:childTnLst>
                          </p:cTn>
                        </p:par>
                        <p:par>
                          <p:cTn id="10" fill="hold">
                            <p:stCondLst>
                              <p:cond delay="0"/>
                            </p:stCondLst>
                            <p:childTnLst>
                              <p:par>
                                <p:cTn id="11" presetClass="emph" nodeType="withEffect" presetID="9" grpId="3" fill="hold">
                                  <p:stCondLst>
                                    <p:cond delay="0"/>
                                  </p:stCondLst>
                                  <p:childTnLst>
                                    <p:set>
                                      <p:cBhvr>
                                        <p:cTn id="12" dur="indefinite" fill="hold"/>
                                        <p:tgtEl>
                                          <p:spTgt spid="220"/>
                                        </p:tgtEl>
                                        <p:attrNameLst>
                                          <p:attrName>style.opacity</p:attrName>
                                        </p:attrNameLst>
                                      </p:cBhvr>
                                      <p:to>
                                        <p:strVal val="0.00"/>
                                      </p:to>
                                    </p:set>
                                    <p:animEffect filter="image" prLst="opacity: 0.00; ">
                                      <p:cBhvr>
                                        <p:cTn id="13" dur="indefinite" fill="hold"/>
                                        <p:tgtEl>
                                          <p:spTgt spid="220"/>
                                        </p:tgtEl>
                                      </p:cBhvr>
                                    </p:animEffect>
                                  </p:childTnLst>
                                </p:cTn>
                              </p:par>
                            </p:childTnLst>
                          </p:cTn>
                        </p:par>
                      </p:childTnLst>
                    </p:cTn>
                  </p:par>
                  <p:par>
                    <p:cTn id="14" fill="hold">
                      <p:stCondLst>
                        <p:cond delay="indefinite"/>
                      </p:stCondLst>
                      <p:childTnLst>
                        <p:par>
                          <p:cTn id="15" fill="hold">
                            <p:stCondLst>
                              <p:cond delay="0"/>
                            </p:stCondLst>
                            <p:childTnLst>
                              <p:par>
                                <p:cTn id="16" presetClass="emph" nodeType="clickEffect" presetSubtype="0" presetID="6" grpId="4" accel="50000" decel="50000" fill="hold">
                                  <p:stCondLst>
                                    <p:cond delay="0"/>
                                  </p:stCondLst>
                                  <p:childTnLst>
                                    <p:animScale>
                                      <p:cBhvr>
                                        <p:cTn id="17" dur="1000" fill="hold"/>
                                        <p:tgtEl>
                                          <p:spTgt spid="218"/>
                                        </p:tgtEl>
                                      </p:cBhvr>
                                      <p:by x="63143" y="63143"/>
                                    </p:animScale>
                                  </p:childTnLst>
                                </p:cTn>
                              </p:par>
                            </p:childTnLst>
                          </p:cTn>
                        </p:par>
                        <p:par>
                          <p:cTn id="18" fill="hold">
                            <p:stCondLst>
                              <p:cond delay="0"/>
                            </p:stCondLst>
                            <p:childTnLst>
                              <p:par>
                                <p:cTn id="19" presetClass="path" nodeType="withEffect" presetSubtype="0" presetID="-1" grpId="5" accel="50000" decel="50000" fill="hold">
                                  <p:stCondLst>
                                    <p:cond delay="0"/>
                                  </p:stCondLst>
                                  <p:childTnLst>
                                    <p:animMotion path="M 0.207552 0.041468 L 0.000000 0.000000" origin="layout" pathEditMode="relative">
                                      <p:cBhvr>
                                        <p:cTn id="20" dur="1000" fill="hold"/>
                                        <p:tgtEl>
                                          <p:spTgt spid="218"/>
                                        </p:tgtEl>
                                        <p:attrNameLst>
                                          <p:attrName>ppt_x</p:attrName>
                                          <p:attrName>ppt_y</p:attrName>
                                        </p:attrNameLst>
                                      </p:cBhvr>
                                    </p:animMotion>
                                  </p:childTnLst>
                                </p:cTn>
                              </p:par>
                            </p:childTnLst>
                          </p:cTn>
                        </p:par>
                        <p:par>
                          <p:cTn id="21" fill="hold">
                            <p:stCondLst>
                              <p:cond delay="0"/>
                            </p:stCondLst>
                            <p:childTnLst>
                              <p:par>
                                <p:cTn id="22" presetClass="emph" nodeType="withEffect" presetID="9" grpId="6" fill="hold">
                                  <p:stCondLst>
                                    <p:cond delay="0"/>
                                  </p:stCondLst>
                                  <p:childTnLst>
                                    <p:set>
                                      <p:cBhvr>
                                        <p:cTn id="23" dur="indefinite" fill="hold"/>
                                        <p:tgtEl>
                                          <p:spTgt spid="218"/>
                                        </p:tgtEl>
                                        <p:attrNameLst>
                                          <p:attrName>style.opacity</p:attrName>
                                        </p:attrNameLst>
                                      </p:cBhvr>
                                      <p:to>
                                        <p:strVal val="0.00"/>
                                      </p:to>
                                    </p:set>
                                    <p:animEffect filter="image" prLst="opacity: 0.00; ">
                                      <p:cBhvr>
                                        <p:cTn id="24" dur="indefinite" fill="hold"/>
                                        <p:tgtEl>
                                          <p:spTgt spid="218"/>
                                        </p:tgtEl>
                                      </p:cBhvr>
                                    </p:animEffect>
                                  </p:childTnLst>
                                </p:cTn>
                              </p:par>
                            </p:childTnLst>
                          </p:cTn>
                        </p:par>
                        <p:par>
                          <p:cTn id="25" fill="hold">
                            <p:stCondLst>
                              <p:cond delay="0"/>
                            </p:stCondLst>
                            <p:childTnLst>
                              <p:par>
                                <p:cTn id="26" presetClass="emph" nodeType="withEffect" presetID="9" grpId="7" fill="hold">
                                  <p:stCondLst>
                                    <p:cond delay="0"/>
                                  </p:stCondLst>
                                  <p:childTnLst>
                                    <p:set>
                                      <p:cBhvr>
                                        <p:cTn id="27" dur="indefinite" fill="hold"/>
                                        <p:tgtEl>
                                          <p:spTgt spid="220"/>
                                        </p:tgtEl>
                                        <p:attrNameLst>
                                          <p:attrName>style.opacity</p:attrName>
                                        </p:attrNameLst>
                                      </p:cBhvr>
                                      <p:to>
                                        <p:strVal val="1.00"/>
                                      </p:to>
                                    </p:set>
                                    <p:animEffect filter="image" prLst="opacity: 1.00; ">
                                      <p:cBhvr>
                                        <p:cTn id="28" dur="indefinite" fill="hold"/>
                                        <p:tgtEl>
                                          <p:spTgt spid="220"/>
                                        </p:tgtEl>
                                      </p:cBhvr>
                                    </p:animEffect>
                                  </p:childTnLst>
                                </p:cTn>
                              </p:par>
                            </p:childTnLst>
                          </p:cTn>
                        </p:par>
                        <p:par>
                          <p:cTn id="29" fill="hold">
                            <p:stCondLst>
                              <p:cond delay="0"/>
                            </p:stCondLst>
                            <p:childTnLst>
                              <p:par>
                                <p:cTn id="30" presetClass="emph" nodeType="withEffect" presetSubtype="0" presetID="6" grpId="8" accel="50000" decel="50000" fill="hold">
                                  <p:stCondLst>
                                    <p:cond delay="0"/>
                                  </p:stCondLst>
                                  <p:childTnLst>
                                    <p:animScale>
                                      <p:cBhvr>
                                        <p:cTn id="31" dur="1000" fill="hold"/>
                                        <p:tgtEl>
                                          <p:spTgt spid="220"/>
                                        </p:tgtEl>
                                      </p:cBhvr>
                                      <p:by x="156629" y="156629"/>
                                    </p:animScale>
                                  </p:childTnLst>
                                </p:cTn>
                              </p:par>
                            </p:childTnLst>
                          </p:cTn>
                        </p:par>
                        <p:par>
                          <p:cTn id="32" fill="hold">
                            <p:stCondLst>
                              <p:cond delay="0"/>
                            </p:stCondLst>
                            <p:childTnLst>
                              <p:par>
                                <p:cTn id="33" presetClass="path" nodeType="withEffect" presetSubtype="0" presetID="-1" grpId="9" accel="50000" decel="50000" fill="hold">
                                  <p:stCondLst>
                                    <p:cond delay="0"/>
                                  </p:stCondLst>
                                  <p:childTnLst>
                                    <p:animMotion path="M 0.000000 0.000000 L -0.251563 0.041138" origin="layout" pathEditMode="relative">
                                      <p:cBhvr>
                                        <p:cTn id="34" dur="1000" fill="hold"/>
                                        <p:tgtEl>
                                          <p:spTgt spid="220"/>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Class="emph" nodeType="clickEffect" presetSubtype="0" presetID="6" grpId="10" accel="50000" decel="50000" fill="hold">
                                  <p:stCondLst>
                                    <p:cond delay="0"/>
                                  </p:stCondLst>
                                  <p:childTnLst>
                                    <p:animScale>
                                      <p:cBhvr>
                                        <p:cTn id="38" dur="1000" fill="hold"/>
                                        <p:tgtEl>
                                          <p:spTgt spid="220"/>
                                        </p:tgtEl>
                                      </p:cBhvr>
                                      <p:by x="63844" y="63844"/>
                                    </p:animScale>
                                  </p:childTnLst>
                                </p:cTn>
                              </p:par>
                            </p:childTnLst>
                          </p:cTn>
                        </p:par>
                        <p:par>
                          <p:cTn id="39" fill="hold">
                            <p:stCondLst>
                              <p:cond delay="0"/>
                            </p:stCondLst>
                            <p:childTnLst>
                              <p:par>
                                <p:cTn id="40" presetClass="path" nodeType="withEffect" presetSubtype="0" presetID="-1" grpId="11" accel="50000" decel="50000" fill="hold">
                                  <p:stCondLst>
                                    <p:cond delay="0"/>
                                  </p:stCondLst>
                                  <p:childTnLst>
                                    <p:animMotion path="M -0.251563 0.041138 L 0.000000 0.000000" origin="layout" pathEditMode="relative">
                                      <p:cBhvr>
                                        <p:cTn id="41" dur="1000" fill="hold"/>
                                        <p:tgtEl>
                                          <p:spTgt spid="220"/>
                                        </p:tgtEl>
                                        <p:attrNameLst>
                                          <p:attrName>ppt_x</p:attrName>
                                          <p:attrName>ppt_y</p:attrName>
                                        </p:attrNameLst>
                                      </p:cBhvr>
                                    </p:animMotion>
                                  </p:childTnLst>
                                </p:cTn>
                              </p:par>
                            </p:childTnLst>
                          </p:cTn>
                        </p:par>
                        <p:par>
                          <p:cTn id="42" fill="hold">
                            <p:stCondLst>
                              <p:cond delay="0"/>
                            </p:stCondLst>
                            <p:childTnLst>
                              <p:par>
                                <p:cTn id="43" presetClass="emph" nodeType="withEffect" presetID="9" grpId="12" fill="hold">
                                  <p:stCondLst>
                                    <p:cond delay="0"/>
                                  </p:stCondLst>
                                  <p:childTnLst>
                                    <p:set>
                                      <p:cBhvr>
                                        <p:cTn id="44" dur="indefinite" fill="hold"/>
                                        <p:tgtEl>
                                          <p:spTgt spid="218"/>
                                        </p:tgtEl>
                                        <p:attrNameLst>
                                          <p:attrName>style.opacity</p:attrName>
                                        </p:attrNameLst>
                                      </p:cBhvr>
                                      <p:to>
                                        <p:strVal val="1.00"/>
                                      </p:to>
                                    </p:set>
                                    <p:animEffect filter="image" prLst="opacity: 1.00; ">
                                      <p:cBhvr>
                                        <p:cTn id="45" dur="indefinite" fill="hold"/>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0" grpId="7"/>
      <p:bldP build="whole" bldLvl="1" animBg="1" rev="0" advAuto="0" spid="220" grpId="8"/>
      <p:bldP build="whole" bldLvl="1" animBg="1" rev="0" advAuto="0" spid="218" grpId="12"/>
      <p:bldP build="whole" bldLvl="1" animBg="1" rev="0" advAuto="0" spid="220" grpId="10"/>
      <p:bldP build="whole" bldLvl="1" animBg="1" rev="0" advAuto="0" spid="218" grpId="1"/>
      <p:bldP build="whole" bldLvl="1" animBg="1" rev="0" advAuto="0" spid="218" grpId="4"/>
      <p:bldP build="whole" bldLvl="1" animBg="1" rev="0" advAuto="0" spid="218" grpId="6"/>
      <p:bldP build="whole" bldLvl="1" animBg="1" rev="0" advAuto="0" spid="220" grpId="3"/>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Les top"/>
          <p:cNvSpPr txBox="1"/>
          <p:nvPr>
            <p:ph type="ctrTitle"/>
          </p:nvPr>
        </p:nvSpPr>
        <p:spPr>
          <a:xfrm>
            <a:off x="1034725" y="1033460"/>
            <a:ext cx="21199828" cy="1717332"/>
          </a:xfrm>
          <a:prstGeom prst="rect">
            <a:avLst/>
          </a:prstGeom>
        </p:spPr>
        <p:txBody>
          <a:bodyPr/>
          <a:lstStyle>
            <a:lvl1pPr>
              <a:defRPr spc="-101" sz="10100">
                <a:latin typeface="Optima"/>
                <a:ea typeface="Optima"/>
                <a:cs typeface="Optima"/>
                <a:sym typeface="Optima"/>
              </a:defRPr>
            </a:lvl1pPr>
          </a:lstStyle>
          <a:p>
            <a:pPr/>
            <a:r>
              <a:t>Les top </a:t>
            </a:r>
          </a:p>
        </p:txBody>
      </p:sp>
      <p:pic>
        <p:nvPicPr>
          <p:cNvPr id="225" name="Les 10 articles les plus vendus.png" descr="Les 10 articles les plus vendus.png"/>
          <p:cNvPicPr>
            <a:picLocks noChangeAspect="1"/>
          </p:cNvPicPr>
          <p:nvPr/>
        </p:nvPicPr>
        <p:blipFill>
          <a:blip r:embed="rId3">
            <a:extLst/>
          </a:blip>
          <a:stretch>
            <a:fillRect/>
          </a:stretch>
        </p:blipFill>
        <p:spPr>
          <a:xfrm>
            <a:off x="3011649" y="4509187"/>
            <a:ext cx="5549901" cy="2774951"/>
          </a:xfrm>
          <a:prstGeom prst="rect">
            <a:avLst/>
          </a:prstGeom>
          <a:ln w="12700">
            <a:miter lim="400000"/>
          </a:ln>
        </p:spPr>
      </p:pic>
      <p:pic>
        <p:nvPicPr>
          <p:cNvPr id="226" name="Les 10 articles qui génèrent le plus de CA.png" descr="Les 10 articles qui génèrent le plus de CA.png"/>
          <p:cNvPicPr>
            <a:picLocks noChangeAspect="1"/>
          </p:cNvPicPr>
          <p:nvPr/>
        </p:nvPicPr>
        <p:blipFill>
          <a:blip r:embed="rId4">
            <a:extLst/>
          </a:blip>
          <a:stretch>
            <a:fillRect/>
          </a:stretch>
        </p:blipFill>
        <p:spPr>
          <a:xfrm>
            <a:off x="9582208" y="4509187"/>
            <a:ext cx="5549901" cy="2774951"/>
          </a:xfrm>
          <a:prstGeom prst="rect">
            <a:avLst/>
          </a:prstGeom>
          <a:ln w="12700">
            <a:miter lim="400000"/>
          </a:ln>
        </p:spPr>
      </p:pic>
      <p:pic>
        <p:nvPicPr>
          <p:cNvPr id="227" name="Les 10 clients qui achètent le plus.png" descr="Les 10 clients qui achètent le plus.png"/>
          <p:cNvPicPr>
            <a:picLocks noChangeAspect="1"/>
          </p:cNvPicPr>
          <p:nvPr/>
        </p:nvPicPr>
        <p:blipFill>
          <a:blip r:embed="rId5">
            <a:extLst/>
          </a:blip>
          <a:stretch>
            <a:fillRect/>
          </a:stretch>
        </p:blipFill>
        <p:spPr>
          <a:xfrm>
            <a:off x="3011649" y="9545366"/>
            <a:ext cx="5549901" cy="2774951"/>
          </a:xfrm>
          <a:prstGeom prst="rect">
            <a:avLst/>
          </a:prstGeom>
          <a:ln w="12700">
            <a:miter lim="400000"/>
          </a:ln>
        </p:spPr>
      </p:pic>
      <p:pic>
        <p:nvPicPr>
          <p:cNvPr id="228" name="Les 10 clients qui génèrent le plus de CA.png" descr="Les 10 clients qui génèrent le plus de CA.png"/>
          <p:cNvPicPr>
            <a:picLocks noChangeAspect="1"/>
          </p:cNvPicPr>
          <p:nvPr/>
        </p:nvPicPr>
        <p:blipFill>
          <a:blip r:embed="rId6">
            <a:extLst/>
          </a:blip>
          <a:stretch>
            <a:fillRect/>
          </a:stretch>
        </p:blipFill>
        <p:spPr>
          <a:xfrm>
            <a:off x="9582208" y="9545366"/>
            <a:ext cx="5549901" cy="2774951"/>
          </a:xfrm>
          <a:prstGeom prst="rect">
            <a:avLst/>
          </a:prstGeom>
          <a:ln w="12700">
            <a:miter lim="400000"/>
          </a:ln>
        </p:spPr>
      </p:pic>
      <p:sp>
        <p:nvSpPr>
          <p:cNvPr id="229" name="Numéro de diapositive"/>
          <p:cNvSpPr txBox="1"/>
          <p:nvPr>
            <p:ph type="sldNum" sz="quarter" idx="2"/>
          </p:nvPr>
        </p:nvSpPr>
        <p:spPr>
          <a:xfrm>
            <a:off x="23663350" y="12425677"/>
            <a:ext cx="283770" cy="46228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0" name="Articles_CA_Quantité.png" descr="Articles_CA_Quantité.png"/>
          <p:cNvPicPr>
            <a:picLocks noChangeAspect="1"/>
          </p:cNvPicPr>
          <p:nvPr/>
        </p:nvPicPr>
        <p:blipFill>
          <a:blip r:embed="rId7">
            <a:extLst/>
          </a:blip>
          <a:stretch>
            <a:fillRect/>
          </a:stretch>
        </p:blipFill>
        <p:spPr>
          <a:xfrm>
            <a:off x="16152765" y="4465885"/>
            <a:ext cx="5549901" cy="2561493"/>
          </a:xfrm>
          <a:prstGeom prst="rect">
            <a:avLst/>
          </a:prstGeom>
          <a:ln w="12700">
            <a:miter lim="400000"/>
          </a:ln>
        </p:spPr>
      </p:pic>
      <p:sp>
        <p:nvSpPr>
          <p:cNvPr id="231" name="11 articles se trouvent à la fois parmi les artilcles les plus vendus et parmi les articles qui génèrent le plus de CA"/>
          <p:cNvSpPr txBox="1"/>
          <p:nvPr/>
        </p:nvSpPr>
        <p:spPr>
          <a:xfrm>
            <a:off x="15614879" y="8939926"/>
            <a:ext cx="5658370" cy="31245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337820">
              <a:lnSpc>
                <a:spcPct val="90000"/>
              </a:lnSpc>
              <a:spcBef>
                <a:spcPts val="0"/>
              </a:spcBef>
              <a:defRPr spc="-42" sz="4275"/>
            </a:lvl1pPr>
          </a:lstStyle>
          <a:p>
            <a:pPr/>
            <a:r>
              <a:t>11 articles se trouvent à la fois parmi les artilcles les plus vendus et parmi les articles qui génèrent le plus de CA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Subtype="0" presetID="6" grpId="1" accel="50000" decel="50000" fill="hold">
                                  <p:stCondLst>
                                    <p:cond delay="0"/>
                                  </p:stCondLst>
                                  <p:childTnLst>
                                    <p:animScale>
                                      <p:cBhvr>
                                        <p:cTn id="6" dur="1000" fill="hold"/>
                                        <p:tgtEl>
                                          <p:spTgt spid="225"/>
                                        </p:tgtEl>
                                      </p:cBhvr>
                                      <p:by x="266819" y="266819"/>
                                    </p:animScale>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267897 0.138796" origin="layout" pathEditMode="relative">
                                      <p:cBhvr>
                                        <p:cTn id="9" dur="1000" fill="hold"/>
                                        <p:tgtEl>
                                          <p:spTgt spid="225"/>
                                        </p:tgtEl>
                                        <p:attrNameLst>
                                          <p:attrName>ppt_x</p:attrName>
                                          <p:attrName>ppt_y</p:attrName>
                                        </p:attrNameLst>
                                      </p:cBhvr>
                                    </p:animMotion>
                                  </p:childTnLst>
                                </p:cTn>
                              </p:par>
                            </p:childTnLst>
                          </p:cTn>
                        </p:par>
                        <p:par>
                          <p:cTn id="10" fill="hold">
                            <p:stCondLst>
                              <p:cond delay="0"/>
                            </p:stCondLst>
                            <p:childTnLst>
                              <p:par>
                                <p:cTn id="11" presetClass="emph" nodeType="withEffect" presetID="9" grpId="3" fill="hold">
                                  <p:stCondLst>
                                    <p:cond delay="0"/>
                                  </p:stCondLst>
                                  <p:childTnLst>
                                    <p:set>
                                      <p:cBhvr>
                                        <p:cTn id="12" dur="indefinite" fill="hold"/>
                                        <p:tgtEl>
                                          <p:spTgt spid="226"/>
                                        </p:tgtEl>
                                        <p:attrNameLst>
                                          <p:attrName>style.opacity</p:attrName>
                                        </p:attrNameLst>
                                      </p:cBhvr>
                                      <p:to>
                                        <p:strVal val="0.00"/>
                                      </p:to>
                                    </p:set>
                                    <p:animEffect filter="image" prLst="opacity: 0.00; ">
                                      <p:cBhvr>
                                        <p:cTn id="13" dur="indefinite" fill="hold"/>
                                        <p:tgtEl>
                                          <p:spTgt spid="226"/>
                                        </p:tgtEl>
                                      </p:cBhvr>
                                    </p:animEffect>
                                  </p:childTnLst>
                                </p:cTn>
                              </p:par>
                            </p:childTnLst>
                          </p:cTn>
                        </p:par>
                        <p:par>
                          <p:cTn id="14" fill="hold">
                            <p:stCondLst>
                              <p:cond delay="0"/>
                            </p:stCondLst>
                            <p:childTnLst>
                              <p:par>
                                <p:cTn id="15" presetClass="emph" nodeType="withEffect" presetID="9" grpId="4" fill="hold">
                                  <p:stCondLst>
                                    <p:cond delay="0"/>
                                  </p:stCondLst>
                                  <p:childTnLst>
                                    <p:set>
                                      <p:cBhvr>
                                        <p:cTn id="16" dur="indefinite" fill="hold"/>
                                        <p:tgtEl>
                                          <p:spTgt spid="227"/>
                                        </p:tgtEl>
                                        <p:attrNameLst>
                                          <p:attrName>style.opacity</p:attrName>
                                        </p:attrNameLst>
                                      </p:cBhvr>
                                      <p:to>
                                        <p:strVal val="0.00"/>
                                      </p:to>
                                    </p:set>
                                    <p:animEffect filter="image" prLst="opacity: 0.00; ">
                                      <p:cBhvr>
                                        <p:cTn id="17" dur="indefinite" fill="hold"/>
                                        <p:tgtEl>
                                          <p:spTgt spid="227"/>
                                        </p:tgtEl>
                                      </p:cBhvr>
                                    </p:animEffect>
                                  </p:childTnLst>
                                </p:cTn>
                              </p:par>
                            </p:childTnLst>
                          </p:cTn>
                        </p:par>
                        <p:par>
                          <p:cTn id="18" fill="hold">
                            <p:stCondLst>
                              <p:cond delay="0"/>
                            </p:stCondLst>
                            <p:childTnLst>
                              <p:par>
                                <p:cTn id="19" presetClass="emph" nodeType="withEffect" presetID="9" grpId="5" fill="hold">
                                  <p:stCondLst>
                                    <p:cond delay="0"/>
                                  </p:stCondLst>
                                  <p:childTnLst>
                                    <p:set>
                                      <p:cBhvr>
                                        <p:cTn id="20" dur="indefinite" fill="hold"/>
                                        <p:tgtEl>
                                          <p:spTgt spid="228"/>
                                        </p:tgtEl>
                                        <p:attrNameLst>
                                          <p:attrName>style.opacity</p:attrName>
                                        </p:attrNameLst>
                                      </p:cBhvr>
                                      <p:to>
                                        <p:strVal val="0.00"/>
                                      </p:to>
                                    </p:set>
                                    <p:animEffect filter="image" prLst="opacity: 0.00; ">
                                      <p:cBhvr>
                                        <p:cTn id="21" dur="indefinite" fill="hold"/>
                                        <p:tgtEl>
                                          <p:spTgt spid="228"/>
                                        </p:tgtEl>
                                      </p:cBhvr>
                                    </p:animEffect>
                                  </p:childTnLst>
                                </p:cTn>
                              </p:par>
                            </p:childTnLst>
                          </p:cTn>
                        </p:par>
                        <p:par>
                          <p:cTn id="22" fill="hold">
                            <p:stCondLst>
                              <p:cond delay="0"/>
                            </p:stCondLst>
                            <p:childTnLst>
                              <p:par>
                                <p:cTn id="23" presetClass="emph" nodeType="withEffect" presetID="9" grpId="6" fill="hold">
                                  <p:stCondLst>
                                    <p:cond delay="0"/>
                                  </p:stCondLst>
                                  <p:childTnLst>
                                    <p:set>
                                      <p:cBhvr>
                                        <p:cTn id="24" dur="indefinite" fill="hold"/>
                                        <p:tgtEl>
                                          <p:spTgt spid="230"/>
                                        </p:tgtEl>
                                        <p:attrNameLst>
                                          <p:attrName>style.opacity</p:attrName>
                                        </p:attrNameLst>
                                      </p:cBhvr>
                                      <p:to>
                                        <p:strVal val="0.00"/>
                                      </p:to>
                                    </p:set>
                                    <p:animEffect filter="image" prLst="opacity: 0.00; ">
                                      <p:cBhvr>
                                        <p:cTn id="25" dur="indefinite" fill="hold"/>
                                        <p:tgtEl>
                                          <p:spTgt spid="230"/>
                                        </p:tgtEl>
                                      </p:cBhvr>
                                    </p:animEffect>
                                  </p:childTnLst>
                                </p:cTn>
                              </p:par>
                            </p:childTnLst>
                          </p:cTn>
                        </p:par>
                        <p:par>
                          <p:cTn id="26" fill="hold">
                            <p:stCondLst>
                              <p:cond delay="0"/>
                            </p:stCondLst>
                            <p:childTnLst>
                              <p:par>
                                <p:cTn id="27" presetClass="emph" nodeType="withEffect" presetID="9" grpId="7" fill="hold">
                                  <p:stCondLst>
                                    <p:cond delay="0"/>
                                  </p:stCondLst>
                                  <p:childTnLst>
                                    <p:set>
                                      <p:cBhvr>
                                        <p:cTn id="28" dur="indefinite" fill="hold"/>
                                        <p:tgtEl>
                                          <p:spTgt spid="231"/>
                                        </p:tgtEl>
                                        <p:attrNameLst>
                                          <p:attrName>style.opacity</p:attrName>
                                        </p:attrNameLst>
                                      </p:cBhvr>
                                      <p:to>
                                        <p:strVal val="0.00"/>
                                      </p:to>
                                    </p:set>
                                    <p:animEffect filter="image" prLst="opacity: 0.00; ">
                                      <p:cBhvr>
                                        <p:cTn id="29" dur="indefinite" fill="hold"/>
                                        <p:tgtEl>
                                          <p:spTgt spid="231"/>
                                        </p:tgtEl>
                                      </p:cBhvr>
                                    </p:animEffect>
                                  </p:childTnLst>
                                </p:cTn>
                              </p:par>
                            </p:childTnLst>
                          </p:cTn>
                        </p:par>
                      </p:childTnLst>
                    </p:cTn>
                  </p:par>
                  <p:par>
                    <p:cTn id="30" fill="hold">
                      <p:stCondLst>
                        <p:cond delay="indefinite"/>
                      </p:stCondLst>
                      <p:childTnLst>
                        <p:par>
                          <p:cTn id="31" fill="hold">
                            <p:stCondLst>
                              <p:cond delay="0"/>
                            </p:stCondLst>
                            <p:childTnLst>
                              <p:par>
                                <p:cTn id="32" presetClass="emph" nodeType="clickEffect" presetID="9" grpId="8" fill="hold">
                                  <p:stCondLst>
                                    <p:cond delay="0"/>
                                  </p:stCondLst>
                                  <p:childTnLst>
                                    <p:set>
                                      <p:cBhvr>
                                        <p:cTn id="33" dur="indefinite" fill="hold"/>
                                        <p:tgtEl>
                                          <p:spTgt spid="225"/>
                                        </p:tgtEl>
                                        <p:attrNameLst>
                                          <p:attrName>style.opacity</p:attrName>
                                        </p:attrNameLst>
                                      </p:cBhvr>
                                      <p:to>
                                        <p:strVal val="0.00"/>
                                      </p:to>
                                    </p:set>
                                    <p:animEffect filter="image" prLst="opacity: 0.00; ">
                                      <p:cBhvr>
                                        <p:cTn id="34" dur="indefinite" fill="hold"/>
                                        <p:tgtEl>
                                          <p:spTgt spid="225"/>
                                        </p:tgtEl>
                                      </p:cBhvr>
                                    </p:animEffect>
                                  </p:childTnLst>
                                </p:cTn>
                              </p:par>
                            </p:childTnLst>
                          </p:cTn>
                        </p:par>
                        <p:par>
                          <p:cTn id="35" fill="hold">
                            <p:stCondLst>
                              <p:cond delay="0"/>
                            </p:stCondLst>
                            <p:childTnLst>
                              <p:par>
                                <p:cTn id="36" presetClass="emph" nodeType="withEffect" presetSubtype="0" presetID="6" grpId="9" accel="50000" decel="50000" fill="hold">
                                  <p:stCondLst>
                                    <p:cond delay="0"/>
                                  </p:stCondLst>
                                  <p:childTnLst>
                                    <p:animScale>
                                      <p:cBhvr>
                                        <p:cTn id="37" dur="1000" fill="hold"/>
                                        <p:tgtEl>
                                          <p:spTgt spid="225"/>
                                        </p:tgtEl>
                                      </p:cBhvr>
                                      <p:by x="37467" y="37467"/>
                                    </p:animScale>
                                  </p:childTnLst>
                                </p:cTn>
                              </p:par>
                            </p:childTnLst>
                          </p:cTn>
                        </p:par>
                        <p:par>
                          <p:cTn id="38" fill="hold">
                            <p:stCondLst>
                              <p:cond delay="0"/>
                            </p:stCondLst>
                            <p:childTnLst>
                              <p:par>
                                <p:cTn id="39" presetClass="path" nodeType="withEffect" presetSubtype="0" presetID="-1" grpId="10" accel="50000" decel="50000" fill="hold">
                                  <p:stCondLst>
                                    <p:cond delay="0"/>
                                  </p:stCondLst>
                                  <p:childTnLst>
                                    <p:animMotion path="M 0.267897 0.138796 L -0.000119 -0.000092" origin="layout" pathEditMode="relative">
                                      <p:cBhvr>
                                        <p:cTn id="40" dur="1000" fill="hold"/>
                                        <p:tgtEl>
                                          <p:spTgt spid="225"/>
                                        </p:tgtEl>
                                        <p:attrNameLst>
                                          <p:attrName>ppt_x</p:attrName>
                                          <p:attrName>ppt_y</p:attrName>
                                        </p:attrNameLst>
                                      </p:cBhvr>
                                    </p:animMotion>
                                  </p:childTnLst>
                                </p:cTn>
                              </p:par>
                            </p:childTnLst>
                          </p:cTn>
                        </p:par>
                        <p:par>
                          <p:cTn id="41" fill="hold">
                            <p:stCondLst>
                              <p:cond delay="0"/>
                            </p:stCondLst>
                            <p:childTnLst>
                              <p:par>
                                <p:cTn id="42" presetClass="emph" nodeType="withEffect" presetID="9" grpId="11" fill="hold">
                                  <p:stCondLst>
                                    <p:cond delay="0"/>
                                  </p:stCondLst>
                                  <p:childTnLst>
                                    <p:set>
                                      <p:cBhvr>
                                        <p:cTn id="43" dur="indefinite" fill="hold"/>
                                        <p:tgtEl>
                                          <p:spTgt spid="226"/>
                                        </p:tgtEl>
                                        <p:attrNameLst>
                                          <p:attrName>style.opacity</p:attrName>
                                        </p:attrNameLst>
                                      </p:cBhvr>
                                      <p:to>
                                        <p:strVal val="1.00"/>
                                      </p:to>
                                    </p:set>
                                    <p:animEffect filter="image" prLst="opacity: 1.00; ">
                                      <p:cBhvr>
                                        <p:cTn id="44" dur="indefinite" fill="hold"/>
                                        <p:tgtEl>
                                          <p:spTgt spid="226"/>
                                        </p:tgtEl>
                                      </p:cBhvr>
                                    </p:animEffect>
                                  </p:childTnLst>
                                </p:cTn>
                              </p:par>
                            </p:childTnLst>
                          </p:cTn>
                        </p:par>
                        <p:par>
                          <p:cTn id="45" fill="hold">
                            <p:stCondLst>
                              <p:cond delay="0"/>
                            </p:stCondLst>
                            <p:childTnLst>
                              <p:par>
                                <p:cTn id="46" presetClass="emph" nodeType="withEffect" presetSubtype="0" presetID="6" grpId="12" accel="50000" decel="50000" fill="hold">
                                  <p:stCondLst>
                                    <p:cond delay="0"/>
                                  </p:stCondLst>
                                  <p:childTnLst>
                                    <p:animScale>
                                      <p:cBhvr>
                                        <p:cTn id="47" dur="1000" fill="hold"/>
                                        <p:tgtEl>
                                          <p:spTgt spid="226"/>
                                        </p:tgtEl>
                                      </p:cBhvr>
                                      <p:by x="266846" y="266846"/>
                                    </p:animScale>
                                  </p:childTnLst>
                                </p:cTn>
                              </p:par>
                            </p:childTnLst>
                          </p:cTn>
                        </p:par>
                        <p:par>
                          <p:cTn id="48" fill="hold">
                            <p:stCondLst>
                              <p:cond delay="0"/>
                            </p:stCondLst>
                            <p:childTnLst>
                              <p:par>
                                <p:cTn id="49" presetClass="path" nodeType="withEffect" presetSubtype="0" presetID="-1" grpId="13" accel="50000" decel="50000" fill="hold">
                                  <p:stCondLst>
                                    <p:cond delay="0"/>
                                  </p:stCondLst>
                                  <p:childTnLst>
                                    <p:animMotion path="M 0.000000 0.000000 L -0.001534 0.139097" origin="layout" pathEditMode="relative">
                                      <p:cBhvr>
                                        <p:cTn id="50" dur="1000" fill="hold"/>
                                        <p:tgtEl>
                                          <p:spTgt spid="226"/>
                                        </p:tgtEl>
                                        <p:attrNameLst>
                                          <p:attrName>ppt_x</p:attrName>
                                          <p:attrName>ppt_y</p:attrName>
                                        </p:attrNameLst>
                                      </p:cBhvr>
                                    </p:animMotion>
                                  </p:childTnLst>
                                </p:cTn>
                              </p:par>
                            </p:childTnLst>
                          </p:cTn>
                        </p:par>
                      </p:childTnLst>
                    </p:cTn>
                  </p:par>
                  <p:par>
                    <p:cTn id="51" fill="hold">
                      <p:stCondLst>
                        <p:cond delay="indefinite"/>
                      </p:stCondLst>
                      <p:childTnLst>
                        <p:par>
                          <p:cTn id="52" fill="hold">
                            <p:stCondLst>
                              <p:cond delay="0"/>
                            </p:stCondLst>
                            <p:childTnLst>
                              <p:par>
                                <p:cTn id="53" presetClass="emph" nodeType="clickEffect" presetID="9" grpId="14" fill="hold">
                                  <p:stCondLst>
                                    <p:cond delay="0"/>
                                  </p:stCondLst>
                                  <p:childTnLst>
                                    <p:set>
                                      <p:cBhvr>
                                        <p:cTn id="54" dur="indefinite" fill="hold"/>
                                        <p:tgtEl>
                                          <p:spTgt spid="226"/>
                                        </p:tgtEl>
                                        <p:attrNameLst>
                                          <p:attrName>style.opacity</p:attrName>
                                        </p:attrNameLst>
                                      </p:cBhvr>
                                      <p:to>
                                        <p:strVal val="0.00"/>
                                      </p:to>
                                    </p:set>
                                    <p:animEffect filter="image" prLst="opacity: 0.00; ">
                                      <p:cBhvr>
                                        <p:cTn id="55" dur="indefinite" fill="hold"/>
                                        <p:tgtEl>
                                          <p:spTgt spid="226"/>
                                        </p:tgtEl>
                                      </p:cBhvr>
                                    </p:animEffect>
                                  </p:childTnLst>
                                </p:cTn>
                              </p:par>
                            </p:childTnLst>
                          </p:cTn>
                        </p:par>
                        <p:par>
                          <p:cTn id="56" fill="hold">
                            <p:stCondLst>
                              <p:cond delay="0"/>
                            </p:stCondLst>
                            <p:childTnLst>
                              <p:par>
                                <p:cTn id="57" presetClass="emph" nodeType="withEffect" presetSubtype="0" presetID="6" grpId="15" accel="50000" decel="50000" fill="hold">
                                  <p:stCondLst>
                                    <p:cond delay="0"/>
                                  </p:stCondLst>
                                  <p:childTnLst>
                                    <p:animScale>
                                      <p:cBhvr>
                                        <p:cTn id="58" dur="1000" fill="hold"/>
                                        <p:tgtEl>
                                          <p:spTgt spid="226"/>
                                        </p:tgtEl>
                                      </p:cBhvr>
                                      <p:by x="37500" y="37500"/>
                                    </p:animScale>
                                  </p:childTnLst>
                                </p:cTn>
                              </p:par>
                            </p:childTnLst>
                          </p:cTn>
                        </p:par>
                        <p:par>
                          <p:cTn id="59" fill="hold">
                            <p:stCondLst>
                              <p:cond delay="0"/>
                            </p:stCondLst>
                            <p:childTnLst>
                              <p:par>
                                <p:cTn id="60" presetClass="path" nodeType="withEffect" presetSubtype="0" presetID="-1" grpId="16" accel="50000" decel="50000" fill="hold">
                                  <p:stCondLst>
                                    <p:cond delay="0"/>
                                  </p:stCondLst>
                                  <p:childTnLst>
                                    <p:animMotion path="M -0.001534 0.139097 L 0.000162 0.000235" origin="layout" pathEditMode="relative">
                                      <p:cBhvr>
                                        <p:cTn id="61" dur="1000" fill="hold"/>
                                        <p:tgtEl>
                                          <p:spTgt spid="226"/>
                                        </p:tgtEl>
                                        <p:attrNameLst>
                                          <p:attrName>ppt_x</p:attrName>
                                          <p:attrName>ppt_y</p:attrName>
                                        </p:attrNameLst>
                                      </p:cBhvr>
                                    </p:animMotion>
                                  </p:childTnLst>
                                </p:cTn>
                              </p:par>
                            </p:childTnLst>
                          </p:cTn>
                        </p:par>
                        <p:par>
                          <p:cTn id="62" fill="hold">
                            <p:stCondLst>
                              <p:cond delay="0"/>
                            </p:stCondLst>
                            <p:childTnLst>
                              <p:par>
                                <p:cTn id="63" presetClass="emph" nodeType="withEffect" presetID="9" grpId="17" fill="hold">
                                  <p:stCondLst>
                                    <p:cond delay="0"/>
                                  </p:stCondLst>
                                  <p:childTnLst>
                                    <p:set>
                                      <p:cBhvr>
                                        <p:cTn id="64" dur="indefinite" fill="hold"/>
                                        <p:tgtEl>
                                          <p:spTgt spid="230"/>
                                        </p:tgtEl>
                                        <p:attrNameLst>
                                          <p:attrName>style.opacity</p:attrName>
                                        </p:attrNameLst>
                                      </p:cBhvr>
                                      <p:to>
                                        <p:strVal val="1.00"/>
                                      </p:to>
                                    </p:set>
                                    <p:animEffect filter="image" prLst="opacity: 1.00; ">
                                      <p:cBhvr>
                                        <p:cTn id="65" dur="indefinite" fill="hold"/>
                                        <p:tgtEl>
                                          <p:spTgt spid="230"/>
                                        </p:tgtEl>
                                      </p:cBhvr>
                                    </p:animEffect>
                                  </p:childTnLst>
                                </p:cTn>
                              </p:par>
                            </p:childTnLst>
                          </p:cTn>
                        </p:par>
                        <p:par>
                          <p:cTn id="66" fill="hold">
                            <p:stCondLst>
                              <p:cond delay="0"/>
                            </p:stCondLst>
                            <p:childTnLst>
                              <p:par>
                                <p:cTn id="67" presetClass="emph" nodeType="withEffect" presetSubtype="0" presetID="6" grpId="18" accel="50000" decel="50000" fill="hold">
                                  <p:stCondLst>
                                    <p:cond delay="0"/>
                                  </p:stCondLst>
                                  <p:childTnLst>
                                    <p:animScale>
                                      <p:cBhvr>
                                        <p:cTn id="68" dur="1000" fill="hold"/>
                                        <p:tgtEl>
                                          <p:spTgt spid="230"/>
                                        </p:tgtEl>
                                      </p:cBhvr>
                                      <p:by x="266819" y="266819"/>
                                    </p:animScale>
                                  </p:childTnLst>
                                </p:cTn>
                              </p:par>
                            </p:childTnLst>
                          </p:cTn>
                        </p:par>
                        <p:par>
                          <p:cTn id="69" fill="hold">
                            <p:stCondLst>
                              <p:cond delay="0"/>
                            </p:stCondLst>
                            <p:childTnLst>
                              <p:par>
                                <p:cTn id="70" presetClass="path" nodeType="withEffect" presetSubtype="0" presetID="-1" grpId="19" accel="50000" decel="50000" fill="hold">
                                  <p:stCondLst>
                                    <p:cond delay="0"/>
                                  </p:stCondLst>
                                  <p:childTnLst>
                                    <p:animMotion path="M 0.000000 0.000000 L -0.271027 0.129247" origin="layout" pathEditMode="relative">
                                      <p:cBhvr>
                                        <p:cTn id="71" dur="1000" fill="hold"/>
                                        <p:tgtEl>
                                          <p:spTgt spid="230"/>
                                        </p:tgtEl>
                                        <p:attrNameLst>
                                          <p:attrName>ppt_x</p:attrName>
                                          <p:attrName>ppt_y</p:attrName>
                                        </p:attrNameLst>
                                      </p:cBhvr>
                                    </p:animMotion>
                                  </p:childTnLst>
                                </p:cTn>
                              </p:par>
                            </p:childTnLst>
                          </p:cTn>
                        </p:par>
                      </p:childTnLst>
                    </p:cTn>
                  </p:par>
                  <p:par>
                    <p:cTn id="72" fill="hold">
                      <p:stCondLst>
                        <p:cond delay="indefinite"/>
                      </p:stCondLst>
                      <p:childTnLst>
                        <p:par>
                          <p:cTn id="73" fill="hold">
                            <p:stCondLst>
                              <p:cond delay="0"/>
                            </p:stCondLst>
                            <p:childTnLst>
                              <p:par>
                                <p:cTn id="74" presetClass="emph" nodeType="clickEffect" presetID="9" grpId="20" fill="hold">
                                  <p:stCondLst>
                                    <p:cond delay="0"/>
                                  </p:stCondLst>
                                  <p:childTnLst>
                                    <p:set>
                                      <p:cBhvr>
                                        <p:cTn id="75" dur="indefinite" fill="hold"/>
                                        <p:tgtEl>
                                          <p:spTgt spid="230"/>
                                        </p:tgtEl>
                                        <p:attrNameLst>
                                          <p:attrName>style.opacity</p:attrName>
                                        </p:attrNameLst>
                                      </p:cBhvr>
                                      <p:to>
                                        <p:strVal val="0.00"/>
                                      </p:to>
                                    </p:set>
                                    <p:animEffect filter="image" prLst="opacity: 0.00; ">
                                      <p:cBhvr>
                                        <p:cTn id="76" dur="indefinite" fill="hold"/>
                                        <p:tgtEl>
                                          <p:spTgt spid="230"/>
                                        </p:tgtEl>
                                      </p:cBhvr>
                                    </p:animEffect>
                                  </p:childTnLst>
                                </p:cTn>
                              </p:par>
                            </p:childTnLst>
                          </p:cTn>
                        </p:par>
                        <p:par>
                          <p:cTn id="77" fill="hold">
                            <p:stCondLst>
                              <p:cond delay="0"/>
                            </p:stCondLst>
                            <p:childTnLst>
                              <p:par>
                                <p:cTn id="78" presetClass="emph" nodeType="withEffect" presetSubtype="0" presetID="6" grpId="21" accel="50000" decel="50000" fill="hold">
                                  <p:stCondLst>
                                    <p:cond delay="0"/>
                                  </p:stCondLst>
                                  <p:childTnLst>
                                    <p:animScale>
                                      <p:cBhvr>
                                        <p:cTn id="79" dur="1000" fill="hold"/>
                                        <p:tgtEl>
                                          <p:spTgt spid="230"/>
                                        </p:tgtEl>
                                      </p:cBhvr>
                                      <p:by x="37478" y="37478"/>
                                    </p:animScale>
                                  </p:childTnLst>
                                </p:cTn>
                              </p:par>
                            </p:childTnLst>
                          </p:cTn>
                        </p:par>
                        <p:par>
                          <p:cTn id="80" fill="hold">
                            <p:stCondLst>
                              <p:cond delay="0"/>
                            </p:stCondLst>
                            <p:childTnLst>
                              <p:par>
                                <p:cTn id="81" presetClass="path" nodeType="withEffect" presetSubtype="0" presetID="-1" grpId="22" accel="50000" decel="50000" fill="hold">
                                  <p:stCondLst>
                                    <p:cond delay="0"/>
                                  </p:stCondLst>
                                  <p:childTnLst>
                                    <p:animMotion path="M -0.271027 0.129247 L 0.000067 0.000329" origin="layout" pathEditMode="relative">
                                      <p:cBhvr>
                                        <p:cTn id="82" dur="1000" fill="hold"/>
                                        <p:tgtEl>
                                          <p:spTgt spid="230"/>
                                        </p:tgtEl>
                                        <p:attrNameLst>
                                          <p:attrName>ppt_x</p:attrName>
                                          <p:attrName>ppt_y</p:attrName>
                                        </p:attrNameLst>
                                      </p:cBhvr>
                                    </p:animMotion>
                                  </p:childTnLst>
                                </p:cTn>
                              </p:par>
                            </p:childTnLst>
                          </p:cTn>
                        </p:par>
                        <p:par>
                          <p:cTn id="83" fill="hold">
                            <p:stCondLst>
                              <p:cond delay="0"/>
                            </p:stCondLst>
                            <p:childTnLst>
                              <p:par>
                                <p:cTn id="84" presetClass="emph" nodeType="withEffect" presetID="9" grpId="23" fill="hold">
                                  <p:stCondLst>
                                    <p:cond delay="0"/>
                                  </p:stCondLst>
                                  <p:childTnLst>
                                    <p:set>
                                      <p:cBhvr>
                                        <p:cTn id="85" dur="indefinite" fill="hold"/>
                                        <p:tgtEl>
                                          <p:spTgt spid="227"/>
                                        </p:tgtEl>
                                        <p:attrNameLst>
                                          <p:attrName>style.opacity</p:attrName>
                                        </p:attrNameLst>
                                      </p:cBhvr>
                                      <p:to>
                                        <p:strVal val="1.00"/>
                                      </p:to>
                                    </p:set>
                                    <p:animEffect filter="image" prLst="opacity: 1.00; ">
                                      <p:cBhvr>
                                        <p:cTn id="86" dur="indefinite" fill="hold"/>
                                        <p:tgtEl>
                                          <p:spTgt spid="227"/>
                                        </p:tgtEl>
                                      </p:cBhvr>
                                    </p:animEffect>
                                  </p:childTnLst>
                                </p:cTn>
                              </p:par>
                            </p:childTnLst>
                          </p:cTn>
                        </p:par>
                        <p:par>
                          <p:cTn id="87" fill="hold">
                            <p:stCondLst>
                              <p:cond delay="0"/>
                            </p:stCondLst>
                            <p:childTnLst>
                              <p:par>
                                <p:cTn id="88" presetClass="emph" nodeType="withEffect" presetSubtype="0" presetID="6" grpId="24" accel="50000" decel="50000" fill="hold">
                                  <p:stCondLst>
                                    <p:cond delay="0"/>
                                  </p:stCondLst>
                                  <p:childTnLst>
                                    <p:animScale>
                                      <p:cBhvr>
                                        <p:cTn id="89" dur="1000" fill="hold"/>
                                        <p:tgtEl>
                                          <p:spTgt spid="227"/>
                                        </p:tgtEl>
                                      </p:cBhvr>
                                      <p:by x="267032" y="267032"/>
                                    </p:animScale>
                                  </p:childTnLst>
                                </p:cTn>
                              </p:par>
                            </p:childTnLst>
                          </p:cTn>
                        </p:par>
                        <p:par>
                          <p:cTn id="90" fill="hold">
                            <p:stCondLst>
                              <p:cond delay="0"/>
                            </p:stCondLst>
                            <p:childTnLst>
                              <p:par>
                                <p:cTn id="91" presetClass="path" nodeType="withEffect" presetSubtype="0" presetID="-1" grpId="25" accel="50000" decel="50000" fill="hold">
                                  <p:stCondLst>
                                    <p:cond delay="0"/>
                                  </p:stCondLst>
                                  <p:childTnLst>
                                    <p:animMotion path="M 0.000000 0.000000 L 0.268110 -0.227890" origin="layout" pathEditMode="relative">
                                      <p:cBhvr>
                                        <p:cTn id="92" dur="1000" fill="hold"/>
                                        <p:tgtEl>
                                          <p:spTgt spid="227"/>
                                        </p:tgtEl>
                                        <p:attrNameLst>
                                          <p:attrName>ppt_x</p:attrName>
                                          <p:attrName>ppt_y</p:attrName>
                                        </p:attrNameLst>
                                      </p:cBhvr>
                                    </p:animMotion>
                                  </p:childTnLst>
                                </p:cTn>
                              </p:par>
                            </p:childTnLst>
                          </p:cTn>
                        </p:par>
                      </p:childTnLst>
                    </p:cTn>
                  </p:par>
                  <p:par>
                    <p:cTn id="93" fill="hold">
                      <p:stCondLst>
                        <p:cond delay="indefinite"/>
                      </p:stCondLst>
                      <p:childTnLst>
                        <p:par>
                          <p:cTn id="94" fill="hold">
                            <p:stCondLst>
                              <p:cond delay="0"/>
                            </p:stCondLst>
                            <p:childTnLst>
                              <p:par>
                                <p:cTn id="95" presetClass="emph" nodeType="clickEffect" presetID="9" grpId="26" fill="hold">
                                  <p:stCondLst>
                                    <p:cond delay="0"/>
                                  </p:stCondLst>
                                  <p:childTnLst>
                                    <p:set>
                                      <p:cBhvr>
                                        <p:cTn id="96" dur="indefinite" fill="hold"/>
                                        <p:tgtEl>
                                          <p:spTgt spid="227"/>
                                        </p:tgtEl>
                                        <p:attrNameLst>
                                          <p:attrName>style.opacity</p:attrName>
                                        </p:attrNameLst>
                                      </p:cBhvr>
                                      <p:to>
                                        <p:strVal val="0.00"/>
                                      </p:to>
                                    </p:set>
                                    <p:animEffect filter="image" prLst="opacity: 0.00; ">
                                      <p:cBhvr>
                                        <p:cTn id="97" dur="indefinite" fill="hold"/>
                                        <p:tgtEl>
                                          <p:spTgt spid="227"/>
                                        </p:tgtEl>
                                      </p:cBhvr>
                                    </p:animEffect>
                                  </p:childTnLst>
                                </p:cTn>
                              </p:par>
                            </p:childTnLst>
                          </p:cTn>
                        </p:par>
                        <p:par>
                          <p:cTn id="98" fill="hold">
                            <p:stCondLst>
                              <p:cond delay="0"/>
                            </p:stCondLst>
                            <p:childTnLst>
                              <p:par>
                                <p:cTn id="99" presetClass="emph" nodeType="withEffect" presetSubtype="0" presetID="6" grpId="27" accel="50000" decel="50000" fill="hold">
                                  <p:stCondLst>
                                    <p:cond delay="0"/>
                                  </p:stCondLst>
                                  <p:childTnLst>
                                    <p:animScale>
                                      <p:cBhvr>
                                        <p:cTn id="100" dur="1000" fill="hold"/>
                                        <p:tgtEl>
                                          <p:spTgt spid="227"/>
                                        </p:tgtEl>
                                      </p:cBhvr>
                                      <p:by x="37437" y="37437"/>
                                    </p:animScale>
                                  </p:childTnLst>
                                </p:cTn>
                              </p:par>
                            </p:childTnLst>
                          </p:cTn>
                        </p:par>
                        <p:par>
                          <p:cTn id="101" fill="hold">
                            <p:stCondLst>
                              <p:cond delay="0"/>
                            </p:stCondLst>
                            <p:childTnLst>
                              <p:par>
                                <p:cTn id="102" presetClass="path" nodeType="withEffect" presetSubtype="0" presetID="-1" grpId="28" accel="50000" decel="50000" fill="hold">
                                  <p:stCondLst>
                                    <p:cond delay="0"/>
                                  </p:stCondLst>
                                  <p:childTnLst>
                                    <p:animMotion path="M 0.268110 -0.227890 L -0.000119 0.000356" origin="layout" pathEditMode="relative">
                                      <p:cBhvr>
                                        <p:cTn id="103" dur="1000" fill="hold"/>
                                        <p:tgtEl>
                                          <p:spTgt spid="227"/>
                                        </p:tgtEl>
                                        <p:attrNameLst>
                                          <p:attrName>ppt_x</p:attrName>
                                          <p:attrName>ppt_y</p:attrName>
                                        </p:attrNameLst>
                                      </p:cBhvr>
                                    </p:animMotion>
                                  </p:childTnLst>
                                </p:cTn>
                              </p:par>
                            </p:childTnLst>
                          </p:cTn>
                        </p:par>
                        <p:par>
                          <p:cTn id="104" fill="hold">
                            <p:stCondLst>
                              <p:cond delay="0"/>
                            </p:stCondLst>
                            <p:childTnLst>
                              <p:par>
                                <p:cTn id="105" presetClass="emph" nodeType="withEffect" presetID="9" grpId="29" fill="hold">
                                  <p:stCondLst>
                                    <p:cond delay="0"/>
                                  </p:stCondLst>
                                  <p:childTnLst>
                                    <p:set>
                                      <p:cBhvr>
                                        <p:cTn id="106" dur="indefinite" fill="hold"/>
                                        <p:tgtEl>
                                          <p:spTgt spid="228"/>
                                        </p:tgtEl>
                                        <p:attrNameLst>
                                          <p:attrName>style.opacity</p:attrName>
                                        </p:attrNameLst>
                                      </p:cBhvr>
                                      <p:to>
                                        <p:strVal val="1.00"/>
                                      </p:to>
                                    </p:set>
                                    <p:animEffect filter="image" prLst="opacity: 1.00; ">
                                      <p:cBhvr>
                                        <p:cTn id="107" dur="indefinite" fill="hold"/>
                                        <p:tgtEl>
                                          <p:spTgt spid="228"/>
                                        </p:tgtEl>
                                      </p:cBhvr>
                                    </p:animEffect>
                                  </p:childTnLst>
                                </p:cTn>
                              </p:par>
                            </p:childTnLst>
                          </p:cTn>
                        </p:par>
                        <p:par>
                          <p:cTn id="108" fill="hold">
                            <p:stCondLst>
                              <p:cond delay="0"/>
                            </p:stCondLst>
                            <p:childTnLst>
                              <p:par>
                                <p:cTn id="109" presetClass="emph" nodeType="withEffect" presetSubtype="0" presetID="6" grpId="30" accel="50000" decel="50000" fill="hold">
                                  <p:stCondLst>
                                    <p:cond delay="0"/>
                                  </p:stCondLst>
                                  <p:childTnLst>
                                    <p:animScale>
                                      <p:cBhvr>
                                        <p:cTn id="110" dur="1000" fill="hold"/>
                                        <p:tgtEl>
                                          <p:spTgt spid="228"/>
                                        </p:tgtEl>
                                      </p:cBhvr>
                                      <p:by x="266679" y="266679"/>
                                    </p:animScale>
                                  </p:childTnLst>
                                </p:cTn>
                              </p:par>
                            </p:childTnLst>
                          </p:cTn>
                        </p:par>
                        <p:par>
                          <p:cTn id="111" fill="hold">
                            <p:stCondLst>
                              <p:cond delay="0"/>
                            </p:stCondLst>
                            <p:childTnLst>
                              <p:par>
                                <p:cTn id="112" presetClass="path" nodeType="withEffect" presetSubtype="0" presetID="-1" grpId="31" accel="50000" decel="50000" fill="hold">
                                  <p:stCondLst>
                                    <p:cond delay="0"/>
                                  </p:stCondLst>
                                  <p:childTnLst>
                                    <p:animMotion path="M 0.000000 0.000000 L -0.001724 -0.228247" origin="layout" pathEditMode="relative">
                                      <p:cBhvr>
                                        <p:cTn id="113" dur="1000" fill="hold"/>
                                        <p:tgtEl>
                                          <p:spTgt spid="228"/>
                                        </p:tgtEl>
                                        <p:attrNameLst>
                                          <p:attrName>ppt_x</p:attrName>
                                          <p:attrName>ppt_y</p:attrName>
                                        </p:attrNameLst>
                                      </p:cBhvr>
                                    </p:animMotion>
                                  </p:childTnLst>
                                </p:cTn>
                              </p:par>
                            </p:childTnLst>
                          </p:cTn>
                        </p:par>
                      </p:childTnLst>
                    </p:cTn>
                  </p:par>
                  <p:par>
                    <p:cTn id="114" fill="hold">
                      <p:stCondLst>
                        <p:cond delay="indefinite"/>
                      </p:stCondLst>
                      <p:childTnLst>
                        <p:par>
                          <p:cTn id="115" fill="hold">
                            <p:stCondLst>
                              <p:cond delay="0"/>
                            </p:stCondLst>
                            <p:childTnLst>
                              <p:par>
                                <p:cTn id="116" presetClass="emph" nodeType="clickEffect" presetSubtype="0" presetID="6" grpId="32" accel="50000" decel="50000" fill="hold">
                                  <p:stCondLst>
                                    <p:cond delay="0"/>
                                  </p:stCondLst>
                                  <p:childTnLst>
                                    <p:animScale>
                                      <p:cBhvr>
                                        <p:cTn id="117" dur="1000" fill="hold"/>
                                        <p:tgtEl>
                                          <p:spTgt spid="228"/>
                                        </p:tgtEl>
                                      </p:cBhvr>
                                      <p:by x="37500" y="37500"/>
                                    </p:animScale>
                                  </p:childTnLst>
                                </p:cTn>
                              </p:par>
                            </p:childTnLst>
                          </p:cTn>
                        </p:par>
                        <p:par>
                          <p:cTn id="118" fill="hold">
                            <p:stCondLst>
                              <p:cond delay="0"/>
                            </p:stCondLst>
                            <p:childTnLst>
                              <p:par>
                                <p:cTn id="119" presetClass="path" nodeType="withEffect" presetSubtype="0" presetID="-1" grpId="33" accel="50000" decel="50000" fill="hold">
                                  <p:stCondLst>
                                    <p:cond delay="0"/>
                                  </p:stCondLst>
                                  <p:childTnLst>
                                    <p:animMotion path="M -0.001724 -0.228247 L 0.000064 0.000223" origin="layout" pathEditMode="relative">
                                      <p:cBhvr>
                                        <p:cTn id="120" dur="1000" fill="hold"/>
                                        <p:tgtEl>
                                          <p:spTgt spid="228"/>
                                        </p:tgtEl>
                                        <p:attrNameLst>
                                          <p:attrName>ppt_x</p:attrName>
                                          <p:attrName>ppt_y</p:attrName>
                                        </p:attrNameLst>
                                      </p:cBhvr>
                                    </p:animMotion>
                                  </p:childTnLst>
                                </p:cTn>
                              </p:par>
                            </p:childTnLst>
                          </p:cTn>
                        </p:par>
                        <p:par>
                          <p:cTn id="121" fill="hold">
                            <p:stCondLst>
                              <p:cond delay="0"/>
                            </p:stCondLst>
                            <p:childTnLst>
                              <p:par>
                                <p:cTn id="122" presetClass="emph" nodeType="withEffect" presetID="9" grpId="34" fill="hold">
                                  <p:stCondLst>
                                    <p:cond delay="0"/>
                                  </p:stCondLst>
                                  <p:childTnLst>
                                    <p:set>
                                      <p:cBhvr>
                                        <p:cTn id="123" dur="indefinite" fill="hold"/>
                                        <p:tgtEl>
                                          <p:spTgt spid="225"/>
                                        </p:tgtEl>
                                        <p:attrNameLst>
                                          <p:attrName>style.opacity</p:attrName>
                                        </p:attrNameLst>
                                      </p:cBhvr>
                                      <p:to>
                                        <p:strVal val="1.00"/>
                                      </p:to>
                                    </p:set>
                                    <p:animEffect filter="image" prLst="opacity: 1.00; ">
                                      <p:cBhvr>
                                        <p:cTn id="124" dur="indefinite" fill="hold"/>
                                        <p:tgtEl>
                                          <p:spTgt spid="225"/>
                                        </p:tgtEl>
                                      </p:cBhvr>
                                    </p:animEffect>
                                  </p:childTnLst>
                                </p:cTn>
                              </p:par>
                            </p:childTnLst>
                          </p:cTn>
                        </p:par>
                        <p:par>
                          <p:cTn id="125" fill="hold">
                            <p:stCondLst>
                              <p:cond delay="0"/>
                            </p:stCondLst>
                            <p:childTnLst>
                              <p:par>
                                <p:cTn id="126" presetClass="emph" nodeType="withEffect" presetID="9" grpId="35" fill="hold">
                                  <p:stCondLst>
                                    <p:cond delay="0"/>
                                  </p:stCondLst>
                                  <p:childTnLst>
                                    <p:set>
                                      <p:cBhvr>
                                        <p:cTn id="127" dur="indefinite" fill="hold"/>
                                        <p:tgtEl>
                                          <p:spTgt spid="226"/>
                                        </p:tgtEl>
                                        <p:attrNameLst>
                                          <p:attrName>style.opacity</p:attrName>
                                        </p:attrNameLst>
                                      </p:cBhvr>
                                      <p:to>
                                        <p:strVal val="1.00"/>
                                      </p:to>
                                    </p:set>
                                    <p:animEffect filter="image" prLst="opacity: 1.00; ">
                                      <p:cBhvr>
                                        <p:cTn id="128" dur="indefinite" fill="hold"/>
                                        <p:tgtEl>
                                          <p:spTgt spid="226"/>
                                        </p:tgtEl>
                                      </p:cBhvr>
                                    </p:animEffect>
                                  </p:childTnLst>
                                </p:cTn>
                              </p:par>
                            </p:childTnLst>
                          </p:cTn>
                        </p:par>
                        <p:par>
                          <p:cTn id="129" fill="hold">
                            <p:stCondLst>
                              <p:cond delay="0"/>
                            </p:stCondLst>
                            <p:childTnLst>
                              <p:par>
                                <p:cTn id="130" presetClass="emph" nodeType="withEffect" presetID="9" grpId="36" fill="hold">
                                  <p:stCondLst>
                                    <p:cond delay="0"/>
                                  </p:stCondLst>
                                  <p:childTnLst>
                                    <p:set>
                                      <p:cBhvr>
                                        <p:cTn id="131" dur="indefinite" fill="hold"/>
                                        <p:tgtEl>
                                          <p:spTgt spid="227"/>
                                        </p:tgtEl>
                                        <p:attrNameLst>
                                          <p:attrName>style.opacity</p:attrName>
                                        </p:attrNameLst>
                                      </p:cBhvr>
                                      <p:to>
                                        <p:strVal val="1.00"/>
                                      </p:to>
                                    </p:set>
                                    <p:animEffect filter="image" prLst="opacity: 1.00; ">
                                      <p:cBhvr>
                                        <p:cTn id="132" dur="indefinite" fill="hold"/>
                                        <p:tgtEl>
                                          <p:spTgt spid="227"/>
                                        </p:tgtEl>
                                      </p:cBhvr>
                                    </p:animEffect>
                                  </p:childTnLst>
                                </p:cTn>
                              </p:par>
                            </p:childTnLst>
                          </p:cTn>
                        </p:par>
                        <p:par>
                          <p:cTn id="133" fill="hold">
                            <p:stCondLst>
                              <p:cond delay="0"/>
                            </p:stCondLst>
                            <p:childTnLst>
                              <p:par>
                                <p:cTn id="134" presetClass="emph" nodeType="withEffect" presetID="9" grpId="37" fill="hold">
                                  <p:stCondLst>
                                    <p:cond delay="0"/>
                                  </p:stCondLst>
                                  <p:childTnLst>
                                    <p:set>
                                      <p:cBhvr>
                                        <p:cTn id="135" dur="indefinite" fill="hold"/>
                                        <p:tgtEl>
                                          <p:spTgt spid="231"/>
                                        </p:tgtEl>
                                        <p:attrNameLst>
                                          <p:attrName>style.opacity</p:attrName>
                                        </p:attrNameLst>
                                      </p:cBhvr>
                                      <p:to>
                                        <p:strVal val="1.00"/>
                                      </p:to>
                                    </p:set>
                                    <p:animEffect filter="image" prLst="opacity: 1.00; ">
                                      <p:cBhvr>
                                        <p:cTn id="136" dur="indefinite" fill="hold"/>
                                        <p:tgtEl>
                                          <p:spTgt spid="231"/>
                                        </p:tgtEl>
                                      </p:cBhvr>
                                    </p:animEffect>
                                  </p:childTnLst>
                                </p:cTn>
                              </p:par>
                            </p:childTnLst>
                          </p:cTn>
                        </p:par>
                        <p:par>
                          <p:cTn id="137" fill="hold">
                            <p:stCondLst>
                              <p:cond delay="0"/>
                            </p:stCondLst>
                            <p:childTnLst>
                              <p:par>
                                <p:cTn id="138" presetClass="emph" nodeType="withEffect" presetID="9" grpId="38" fill="hold">
                                  <p:stCondLst>
                                    <p:cond delay="0"/>
                                  </p:stCondLst>
                                  <p:childTnLst>
                                    <p:set>
                                      <p:cBhvr>
                                        <p:cTn id="139" dur="indefinite" fill="hold"/>
                                        <p:tgtEl>
                                          <p:spTgt spid="230"/>
                                        </p:tgtEl>
                                        <p:attrNameLst>
                                          <p:attrName>style.opacity</p:attrName>
                                        </p:attrNameLst>
                                      </p:cBhvr>
                                      <p:to>
                                        <p:strVal val="1.00"/>
                                      </p:to>
                                    </p:set>
                                    <p:animEffect filter="image" prLst="opacity: 1.00; ">
                                      <p:cBhvr>
                                        <p:cTn id="140" dur="indefinite" fill="hold"/>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8" grpId="29"/>
      <p:bldP build="whole" bldLvl="1" animBg="1" rev="0" advAuto="0" spid="228" grpId="30"/>
      <p:bldP build="whole" bldLvl="1" animBg="1" rev="0" advAuto="0" spid="228" grpId="32"/>
      <p:bldP build="whole" bldLvl="1" animBg="1" rev="0" advAuto="0" spid="230" grpId="17"/>
      <p:bldP build="whole" bldLvl="1" animBg="1" rev="0" advAuto="0" spid="230" grpId="18"/>
      <p:bldP build="whole" bldLvl="1" animBg="1" rev="0" advAuto="0" spid="230" grpId="20"/>
      <p:bldP build="whole" bldLvl="1" animBg="1" rev="0" advAuto="0" spid="230" grpId="21"/>
      <p:bldP build="whole" bldLvl="1" animBg="1" rev="0" advAuto="0" spid="228" grpId="5"/>
      <p:bldP build="whole" bldLvl="1" animBg="1" rev="0" advAuto="0" spid="226" grpId="35"/>
      <p:bldP build="whole" bldLvl="1" animBg="1" rev="0" advAuto="0" spid="227" grpId="23"/>
      <p:bldP build="whole" bldLvl="1" animBg="1" rev="0" advAuto="0" spid="227" grpId="24"/>
      <p:bldP build="whole" bldLvl="1" animBg="1" rev="0" advAuto="0" spid="225" grpId="34"/>
      <p:bldP build="whole" bldLvl="1" animBg="1" rev="0" advAuto="0" spid="227" grpId="26"/>
      <p:bldP build="whole" bldLvl="1" animBg="1" rev="0" advAuto="0" spid="227" grpId="27"/>
      <p:bldP build="whole" bldLvl="1" animBg="1" rev="0" advAuto="0" spid="231" grpId="37"/>
      <p:bldP build="whole" bldLvl="1" animBg="1" rev="0" advAuto="0" spid="226" grpId="3"/>
      <p:bldP build="whole" bldLvl="1" animBg="1" rev="0" advAuto="0" spid="225" grpId="1"/>
      <p:bldP build="whole" bldLvl="1" animBg="1" rev="0" advAuto="0" spid="230" grpId="38"/>
      <p:bldP build="whole" bldLvl="1" animBg="1" rev="0" advAuto="0" spid="227" grpId="36"/>
      <p:bldP build="whole" bldLvl="1" animBg="1" rev="0" advAuto="0" spid="225" grpId="8"/>
      <p:bldP build="whole" bldLvl="1" animBg="1" rev="0" advAuto="0" spid="225" grpId="9"/>
      <p:bldP build="whole" bldLvl="1" animBg="1" rev="0" advAuto="0" spid="230" grpId="6"/>
      <p:bldP build="whole" bldLvl="1" animBg="1" rev="0" advAuto="0" spid="231" grpId="7"/>
      <p:bldP build="whole" bldLvl="1" animBg="1" rev="0" advAuto="0" spid="226" grpId="14"/>
      <p:bldP build="whole" bldLvl="1" animBg="1" rev="0" advAuto="0" spid="226" grpId="15"/>
      <p:bldP build="whole" bldLvl="1" animBg="1" rev="0" advAuto="0" spid="226" grpId="11"/>
      <p:bldP build="whole" bldLvl="1" animBg="1" rev="0" advAuto="0" spid="227" grpId="4"/>
      <p:bldP build="whole" bldLvl="1" animBg="1" rev="0" advAuto="0" spid="226" grpId="12"/>
    </p:bldLst>
  </p:timing>
</p:sld>
</file>

<file path=ppt/theme/theme1.xml><?xml version="1.0" encoding="utf-8"?>
<a:theme xmlns:a="http://schemas.openxmlformats.org/drawingml/2006/main" xmlns:r="http://schemas.openxmlformats.org/officeDocument/2006/relationships" name="35_DynamicWavesDark">
  <a:themeElements>
    <a:clrScheme name="35_DynamicWavesDark">
      <a:dk1>
        <a:srgbClr val="FF0000"/>
      </a:dk1>
      <a:lt1>
        <a:srgbClr val="FFFFFF"/>
      </a:lt1>
      <a:dk2>
        <a:srgbClr val="53585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Produkt Extralight"/>
        <a:ea typeface="Produkt Extralight"/>
        <a:cs typeface="Produkt Extralight"/>
      </a:majorFont>
      <a:minorFont>
        <a:latin typeface="Produkt Extralight"/>
        <a:ea typeface="Produkt Extralight"/>
        <a:cs typeface="Produkt Extralight"/>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chemeClr val="accent1">
                <a:satOff val="5092"/>
                <a:lumOff val="-28652"/>
              </a:schemeClr>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100000"/>
          </a:lnSpc>
          <a:spcBef>
            <a:spcPts val="2000"/>
          </a:spcBef>
          <a:spcAft>
            <a:spcPts val="0"/>
          </a:spcAft>
          <a:buClrTx/>
          <a:buSzTx/>
          <a:buFontTx/>
          <a:buNone/>
          <a:tabLst/>
          <a:defRPr b="0" baseline="0" cap="none" i="0" spc="0" strike="noStrike" sz="4000" u="none" kumimoji="0" normalizeH="0">
            <a:ln>
              <a:noFill/>
            </a:ln>
            <a:solidFill>
              <a:srgbClr val="FFFFFF"/>
            </a:solidFill>
            <a:effectLst/>
            <a:uFillTx/>
            <a:latin typeface="Optima"/>
            <a:ea typeface="Optima"/>
            <a:cs typeface="Optima"/>
            <a:sym typeface="Opti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5_DynamicWavesDark">
  <a:themeElements>
    <a:clrScheme name="35_DynamicWavesDark">
      <a:dk1>
        <a:srgbClr val="000000"/>
      </a:dk1>
      <a:lt1>
        <a:srgbClr val="FFFFFF"/>
      </a:lt1>
      <a:dk2>
        <a:srgbClr val="53585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Produkt Extralight"/>
        <a:ea typeface="Produkt Extralight"/>
        <a:cs typeface="Produkt Extralight"/>
      </a:majorFont>
      <a:minorFont>
        <a:latin typeface="Produkt Extralight"/>
        <a:ea typeface="Produkt Extralight"/>
        <a:cs typeface="Produkt Extralight"/>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chemeClr val="accent1">
                <a:satOff val="5092"/>
                <a:lumOff val="-28652"/>
              </a:schemeClr>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100000"/>
          </a:lnSpc>
          <a:spcBef>
            <a:spcPts val="2000"/>
          </a:spcBef>
          <a:spcAft>
            <a:spcPts val="0"/>
          </a:spcAft>
          <a:buClrTx/>
          <a:buSzTx/>
          <a:buFontTx/>
          <a:buNone/>
          <a:tabLst/>
          <a:defRPr b="0" baseline="0" cap="none" i="0" spc="0" strike="noStrike" sz="4000" u="none" kumimoji="0" normalizeH="0">
            <a:ln>
              <a:noFill/>
            </a:ln>
            <a:solidFill>
              <a:srgbClr val="FFFFFF"/>
            </a:solidFill>
            <a:effectLst/>
            <a:uFillTx/>
            <a:latin typeface="Optima"/>
            <a:ea typeface="Optima"/>
            <a:cs typeface="Optima"/>
            <a:sym typeface="Opti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